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57" r:id="rId4"/>
    <p:sldId id="267" r:id="rId5"/>
    <p:sldId id="268" r:id="rId6"/>
    <p:sldId id="270" r:id="rId7"/>
    <p:sldId id="273" r:id="rId8"/>
    <p:sldId id="275" r:id="rId9"/>
    <p:sldId id="276" r:id="rId10"/>
    <p:sldId id="277" r:id="rId11"/>
    <p:sldId id="278" r:id="rId12"/>
    <p:sldId id="279" r:id="rId13"/>
    <p:sldId id="272" r:id="rId14"/>
    <p:sldId id="280" r:id="rId15"/>
    <p:sldId id="259" r:id="rId16"/>
    <p:sldId id="262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>
        <p:scale>
          <a:sx n="100" d="100"/>
          <a:sy n="100" d="100"/>
        </p:scale>
        <p:origin x="-28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842C1-B6C6-4F47-ADEE-7B305B98092C}" type="datetimeFigureOut">
              <a:rPr lang="nl-NL" smtClean="0"/>
              <a:t>31-5-2013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6AC6D-0D86-443B-AC52-1D26C1C115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6756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587DD-97BB-485A-9C37-F7CF35191C8D}" type="datetimeFigureOut">
              <a:rPr lang="nl-NL" smtClean="0"/>
              <a:t>31-5-2013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A54C9-1695-4E6B-96EF-A70130721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2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C38-19B6-49F3-8E53-F1ACFCEFCC65}" type="datetime1">
              <a:rPr lang="nl-NL" smtClean="0"/>
              <a:t>31-5-2013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51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EA04-C72E-4FE4-8C83-3A7DB8228767}" type="datetime1">
              <a:rPr lang="nl-NL" smtClean="0"/>
              <a:t>31-5-2013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9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8420-673E-4C93-B49E-368AB63D2374}" type="datetime1">
              <a:rPr lang="nl-NL" smtClean="0"/>
              <a:t>31-5-2013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62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19306-3012-4251-989D-ECC11ADDE3FF}" type="datetime1">
              <a:rPr lang="nl-NL" smtClean="0"/>
              <a:t>31-5-2013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39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C277-FCE0-43F0-88D9-B436A74C426D}" type="datetime1">
              <a:rPr lang="nl-NL" smtClean="0"/>
              <a:t>31-5-2013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77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FD1B-78FE-4220-BB23-A463F4401E4E}" type="datetime1">
              <a:rPr lang="nl-NL" smtClean="0"/>
              <a:t>31-5-2013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09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DC84-FBFA-4A6E-B524-8C54DC442C97}" type="datetime1">
              <a:rPr lang="nl-NL" smtClean="0"/>
              <a:t>31-5-2013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83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62D6-2355-48C1-9653-7BB2A664D8A4}" type="datetime1">
              <a:rPr lang="nl-NL" smtClean="0"/>
              <a:t>31-5-2013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43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2C5D-7E55-44A0-AB65-D053757E5CF4}" type="datetime1">
              <a:rPr lang="nl-NL" smtClean="0"/>
              <a:t>31-5-2013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26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A375-F305-4B6C-A926-9C69610C167B}" type="datetime1">
              <a:rPr lang="nl-NL" smtClean="0"/>
              <a:t>31-5-2013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77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ECB8-9B60-42AB-8E43-914D29789A3E}" type="datetime1">
              <a:rPr lang="nl-NL" smtClean="0"/>
              <a:t>31-5-2013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82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56329-B06C-415B-BF1C-8F4B9C96F478}" type="datetime1">
              <a:rPr lang="nl-NL" smtClean="0"/>
              <a:t>31-5-2013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DA40-44FA-4E8A-8515-E6DD70DD0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5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ice-info.nl/voice/15221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Geschillencommissie in het Auteurscontractenrecht ?</a:t>
            </a:r>
            <a:br>
              <a:rPr lang="nl-NL" dirty="0" smtClean="0"/>
            </a:br>
            <a:r>
              <a:rPr lang="nl-NL" dirty="0" err="1"/>
              <a:t>w</a:t>
            </a:r>
            <a:r>
              <a:rPr lang="nl-NL" dirty="0" err="1" smtClean="0"/>
              <a:t>v</a:t>
            </a:r>
            <a:r>
              <a:rPr lang="nl-NL" dirty="0" smtClean="0"/>
              <a:t> 33 308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Vereniging </a:t>
            </a:r>
            <a:r>
              <a:rPr lang="nl-NL" dirty="0"/>
              <a:t>v</a:t>
            </a:r>
            <a:r>
              <a:rPr lang="nl-NL" dirty="0" smtClean="0"/>
              <a:t>oor Auteursrecht</a:t>
            </a:r>
          </a:p>
          <a:p>
            <a:r>
              <a:rPr lang="nl-NL" dirty="0" smtClean="0"/>
              <a:t>24 mei 2013</a:t>
            </a:r>
          </a:p>
          <a:p>
            <a:r>
              <a:rPr lang="nl-NL" dirty="0" smtClean="0"/>
              <a:t>Mr. N. van </a:t>
            </a:r>
            <a:r>
              <a:rPr lang="nl-NL" dirty="0" err="1" smtClean="0"/>
              <a:t>Lingen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975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- 5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sz="4500" dirty="0" smtClean="0"/>
              <a:t>Toetsingscriteria (parameters)</a:t>
            </a:r>
          </a:p>
          <a:p>
            <a:pPr marL="0" indent="0">
              <a:buNone/>
            </a:pPr>
            <a:endParaRPr lang="nl-NL" sz="4500" dirty="0" smtClean="0"/>
          </a:p>
          <a:p>
            <a:pPr marL="0" indent="0">
              <a:buNone/>
            </a:pPr>
            <a:r>
              <a:rPr lang="nl-NL" sz="4500" dirty="0" smtClean="0"/>
              <a:t>Art. 25:  </a:t>
            </a:r>
            <a:r>
              <a:rPr lang="nl-NL" sz="4500" i="1" dirty="0" smtClean="0"/>
              <a:t>in ieder geval:</a:t>
            </a:r>
          </a:p>
          <a:p>
            <a:pPr marL="514350" indent="-514350">
              <a:buAutoNum type="alphaLcPeriod"/>
            </a:pPr>
            <a:r>
              <a:rPr lang="nl-NL" sz="4500" dirty="0"/>
              <a:t>g</a:t>
            </a:r>
            <a:r>
              <a:rPr lang="nl-NL" sz="4500" dirty="0" smtClean="0"/>
              <a:t>elijke gevallen gelijk behandelen</a:t>
            </a:r>
          </a:p>
          <a:p>
            <a:pPr marL="514350" indent="-514350">
              <a:buAutoNum type="alphaLcPeriod"/>
            </a:pPr>
            <a:r>
              <a:rPr lang="nl-NL" sz="4500" dirty="0"/>
              <a:t>g</a:t>
            </a:r>
            <a:r>
              <a:rPr lang="nl-NL" sz="4500" dirty="0" smtClean="0"/>
              <a:t>ebruikswaarde in economisch verkeer </a:t>
            </a:r>
          </a:p>
          <a:p>
            <a:pPr marL="514350" indent="-514350">
              <a:buAutoNum type="alphaLcPeriod"/>
            </a:pPr>
            <a:r>
              <a:rPr lang="nl-NL" sz="4500" dirty="0"/>
              <a:t>a</a:t>
            </a:r>
            <a:r>
              <a:rPr lang="nl-NL" sz="4500" dirty="0" smtClean="0"/>
              <a:t>ard en omvang gebruik</a:t>
            </a:r>
          </a:p>
          <a:p>
            <a:pPr marL="0" indent="0">
              <a:buNone/>
            </a:pPr>
            <a:endParaRPr lang="nl-NL" sz="3100" dirty="0" smtClean="0"/>
          </a:p>
          <a:p>
            <a:pPr marL="0" indent="0">
              <a:buNone/>
            </a:pPr>
            <a:endParaRPr lang="nl-NL" sz="3100" dirty="0"/>
          </a:p>
          <a:p>
            <a:pPr marL="0" indent="0">
              <a:buNone/>
            </a:pPr>
            <a:r>
              <a:rPr lang="nl-NL" sz="3100" dirty="0" smtClean="0"/>
              <a:t>Vgl. Procedure </a:t>
            </a:r>
            <a:r>
              <a:rPr lang="nl-NL" sz="3100" dirty="0" err="1" smtClean="0"/>
              <a:t>Sena</a:t>
            </a:r>
            <a:r>
              <a:rPr lang="nl-NL" sz="3100" dirty="0" smtClean="0"/>
              <a:t>/NOS </a:t>
            </a:r>
          </a:p>
          <a:p>
            <a:pPr marL="0" indent="0">
              <a:buNone/>
            </a:pPr>
            <a:r>
              <a:rPr lang="nl-NL" sz="3100" dirty="0" smtClean="0"/>
              <a:t>(inzake art. 7 WNR en art. 8 Verhuurrichtlijn 1992)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000" dirty="0" smtClean="0"/>
              <a:t>HR </a:t>
            </a:r>
            <a:r>
              <a:rPr lang="nl-NL" sz="2000" dirty="0"/>
              <a:t>9-6-00, NJ 01/569 </a:t>
            </a:r>
            <a:r>
              <a:rPr lang="nl-NL" sz="2000" dirty="0" err="1"/>
              <a:t>mnt</a:t>
            </a:r>
            <a:r>
              <a:rPr lang="nl-NL" sz="2000" dirty="0"/>
              <a:t> DWFV (</a:t>
            </a:r>
            <a:r>
              <a:rPr lang="nl-NL" sz="2000" dirty="0" err="1"/>
              <a:t>Sena</a:t>
            </a:r>
            <a:r>
              <a:rPr lang="nl-NL" sz="2000" dirty="0"/>
              <a:t>/NOS I); AMI 00/8 p.164; </a:t>
            </a:r>
            <a:r>
              <a:rPr lang="nl-NL" sz="2000" dirty="0" err="1"/>
              <a:t>Mf</a:t>
            </a:r>
            <a:r>
              <a:rPr lang="nl-NL" sz="2000" dirty="0"/>
              <a:t> 00/7-8 p. 247 </a:t>
            </a:r>
            <a:r>
              <a:rPr lang="nl-NL" sz="2000" dirty="0" err="1"/>
              <a:t>mnt</a:t>
            </a:r>
            <a:r>
              <a:rPr lang="nl-NL" sz="2000" dirty="0"/>
              <a:t> DV</a:t>
            </a:r>
          </a:p>
          <a:p>
            <a:pPr marL="0" indent="0">
              <a:buNone/>
            </a:pPr>
            <a:r>
              <a:rPr lang="nl-NL" sz="2000" dirty="0" err="1"/>
              <a:t>HvJEG</a:t>
            </a:r>
            <a:r>
              <a:rPr lang="nl-NL" sz="2000" dirty="0"/>
              <a:t> 6-2-03, NJ 06/374; AMI 03/4 p. 136 (</a:t>
            </a:r>
            <a:r>
              <a:rPr lang="nl-NL" sz="2000" dirty="0" err="1"/>
              <a:t>mnt</a:t>
            </a:r>
            <a:r>
              <a:rPr lang="nl-NL" sz="2000" dirty="0"/>
              <a:t> JMBS p. 117)</a:t>
            </a:r>
          </a:p>
          <a:p>
            <a:pPr marL="0" indent="0">
              <a:buNone/>
            </a:pPr>
            <a:r>
              <a:rPr lang="nl-NL" sz="2000" dirty="0"/>
              <a:t>HR 28-5-04, NJ 06/375 (</a:t>
            </a:r>
            <a:r>
              <a:rPr lang="nl-NL" sz="2000" dirty="0" err="1"/>
              <a:t>Sena</a:t>
            </a:r>
            <a:r>
              <a:rPr lang="nl-NL" sz="2000" dirty="0"/>
              <a:t>/NOS II); AMI 04/6 p. 214 </a:t>
            </a:r>
            <a:r>
              <a:rPr lang="nl-NL" sz="2000" dirty="0" err="1"/>
              <a:t>mnt</a:t>
            </a:r>
            <a:r>
              <a:rPr lang="nl-NL" sz="2000" dirty="0"/>
              <a:t> JMBS</a:t>
            </a:r>
          </a:p>
          <a:p>
            <a:pPr marL="0" indent="0">
              <a:buNone/>
            </a:pPr>
            <a:r>
              <a:rPr lang="nl-NL" sz="2000" dirty="0"/>
              <a:t>HR 28-11-03, NJ 06/376 </a:t>
            </a:r>
            <a:r>
              <a:rPr lang="nl-NL" sz="2000" dirty="0" err="1"/>
              <a:t>mnt</a:t>
            </a:r>
            <a:r>
              <a:rPr lang="nl-NL" sz="2000" dirty="0"/>
              <a:t> PBH (</a:t>
            </a:r>
            <a:r>
              <a:rPr lang="nl-NL" sz="2000" dirty="0" err="1"/>
              <a:t>Sena</a:t>
            </a:r>
            <a:r>
              <a:rPr lang="nl-NL" sz="2000" dirty="0"/>
              <a:t>/NKP); AMI 04/2 p. 60 </a:t>
            </a:r>
            <a:r>
              <a:rPr lang="nl-NL" sz="2000" dirty="0" err="1"/>
              <a:t>mnt</a:t>
            </a:r>
            <a:r>
              <a:rPr lang="nl-NL" sz="2000" dirty="0"/>
              <a:t> JMBS</a:t>
            </a:r>
          </a:p>
          <a:p>
            <a:pPr marL="0" indent="0">
              <a:buNone/>
            </a:pPr>
            <a:endParaRPr lang="nl-NL" sz="2800" dirty="0" smtClean="0"/>
          </a:p>
          <a:p>
            <a:pPr marL="514350" indent="-514350">
              <a:buAutoNum type="alphaLcPeriod"/>
            </a:pPr>
            <a:endParaRPr lang="nl-NL" sz="2800" i="1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7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- 6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 smtClean="0"/>
              <a:t>Ratio instellen </a:t>
            </a:r>
            <a:r>
              <a:rPr lang="nl-NL" sz="2200" smtClean="0"/>
              <a:t>geschillencommissie tarieven</a:t>
            </a:r>
            <a:endParaRPr lang="nl-NL" sz="2200" dirty="0" smtClean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 err="1" smtClean="0"/>
              <a:t>MvT</a:t>
            </a:r>
            <a:r>
              <a:rPr lang="nl-NL" sz="2200" dirty="0" smtClean="0"/>
              <a:t>:</a:t>
            </a:r>
          </a:p>
          <a:p>
            <a:r>
              <a:rPr lang="nl-NL" sz="2200" dirty="0"/>
              <a:t>l</a:t>
            </a:r>
            <a:r>
              <a:rPr lang="nl-NL" sz="2200" dirty="0" smtClean="0"/>
              <a:t>aagdrempelig, efficiënt procedureel kader</a:t>
            </a:r>
          </a:p>
          <a:p>
            <a:r>
              <a:rPr lang="nl-NL" sz="2200" dirty="0" smtClean="0"/>
              <a:t>geen marktwerking bij </a:t>
            </a:r>
            <a:r>
              <a:rPr lang="nl-NL" sz="2200" dirty="0" err="1" smtClean="0"/>
              <a:t>cbo’s</a:t>
            </a:r>
            <a:endParaRPr lang="nl-NL" sz="2200" dirty="0" smtClean="0"/>
          </a:p>
          <a:p>
            <a:r>
              <a:rPr lang="nl-NL" sz="2200" dirty="0"/>
              <a:t>g</a:t>
            </a:r>
            <a:r>
              <a:rPr lang="nl-NL" sz="2200" dirty="0" smtClean="0"/>
              <a:t>rote marktmacht </a:t>
            </a:r>
            <a:r>
              <a:rPr lang="nl-NL" sz="2200" dirty="0" err="1" smtClean="0"/>
              <a:t>cbo’s</a:t>
            </a:r>
            <a:endParaRPr lang="nl-NL" sz="2200" dirty="0" smtClean="0"/>
          </a:p>
          <a:p>
            <a:pPr marL="0" indent="0">
              <a:buNone/>
            </a:pPr>
            <a:r>
              <a:rPr lang="nl-NL" sz="2200" dirty="0" smtClean="0"/>
              <a:t>Voorts:</a:t>
            </a:r>
          </a:p>
          <a:p>
            <a:r>
              <a:rPr lang="nl-NL" sz="2200" dirty="0"/>
              <a:t>o</a:t>
            </a:r>
            <a:r>
              <a:rPr lang="nl-NL" sz="2200" dirty="0" smtClean="0"/>
              <a:t>nafhankelijkheid</a:t>
            </a:r>
          </a:p>
          <a:p>
            <a:r>
              <a:rPr lang="nl-NL" sz="2200" dirty="0"/>
              <a:t>j</a:t>
            </a:r>
            <a:r>
              <a:rPr lang="nl-NL" sz="2200" dirty="0" smtClean="0"/>
              <a:t>uridische en economische deskundigheid</a:t>
            </a:r>
          </a:p>
          <a:p>
            <a:r>
              <a:rPr lang="nl-NL" sz="2200" dirty="0" smtClean="0"/>
              <a:t>billijkheidsoordeel</a:t>
            </a:r>
            <a:endParaRPr lang="nl-NL" sz="2200" dirty="0"/>
          </a:p>
          <a:p>
            <a:pPr marL="0" indent="0">
              <a:buNone/>
            </a:pPr>
            <a:endParaRPr lang="nl-NL" sz="2800" dirty="0" smtClean="0"/>
          </a:p>
          <a:p>
            <a:pPr marL="514350" indent="-514350">
              <a:buAutoNum type="alphaLcPeriod"/>
            </a:pPr>
            <a:endParaRPr lang="nl-NL" sz="2800" i="1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1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- 7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200" dirty="0" smtClean="0"/>
          </a:p>
          <a:p>
            <a:pPr marL="0" indent="0">
              <a:buNone/>
            </a:pPr>
            <a:r>
              <a:rPr lang="nl-NL" sz="2200" dirty="0" smtClean="0"/>
              <a:t>Kan de geschillencommissie hieraan voldoen?</a:t>
            </a:r>
          </a:p>
          <a:p>
            <a:pPr marL="0" indent="0">
              <a:buNone/>
            </a:pPr>
            <a:endParaRPr lang="nl-NL" sz="2200" dirty="0"/>
          </a:p>
          <a:p>
            <a:r>
              <a:rPr lang="nl-NL" sz="2200" dirty="0" smtClean="0"/>
              <a:t>Deskundigheid voorzitter en leden</a:t>
            </a:r>
          </a:p>
          <a:p>
            <a:r>
              <a:rPr lang="nl-NL" sz="2200" dirty="0" smtClean="0"/>
              <a:t>(intern) Kennis-  en expertisecentrum</a:t>
            </a:r>
          </a:p>
          <a:p>
            <a:r>
              <a:rPr lang="nl-NL" sz="2200" dirty="0" smtClean="0"/>
              <a:t>(extern) specifiek deskundigenadvies (Droste-effect?)</a:t>
            </a:r>
          </a:p>
          <a:p>
            <a:pPr>
              <a:buFontTx/>
              <a:buChar char="-"/>
            </a:pPr>
            <a:endParaRPr lang="nl-NL" sz="2200" dirty="0"/>
          </a:p>
          <a:p>
            <a:pPr marL="0" indent="0">
              <a:buNone/>
            </a:pPr>
            <a:endParaRPr lang="nl-NL" sz="2200" dirty="0" smtClean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i="1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29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33 308 (auteurscontractenrecht)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nl-NL" sz="2800" dirty="0" smtClean="0"/>
              <a:t>Terugkoppeling naar het auteurscontractenrecht</a:t>
            </a:r>
          </a:p>
          <a:p>
            <a:pPr marL="0" lvl="0" indent="0">
              <a:buNone/>
            </a:pPr>
            <a:r>
              <a:rPr lang="nl-NL" sz="2800" dirty="0" smtClean="0"/>
              <a:t>Nogmaals: </a:t>
            </a:r>
            <a:r>
              <a:rPr lang="nl-NL" sz="2800" dirty="0">
                <a:solidFill>
                  <a:prstClr val="black"/>
                </a:solidFill>
              </a:rPr>
              <a:t>Panacee of modegril ?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err="1" smtClean="0"/>
              <a:t>MvT</a:t>
            </a:r>
            <a:endParaRPr lang="nl-NL" sz="2800" dirty="0" smtClean="0"/>
          </a:p>
          <a:p>
            <a:r>
              <a:rPr lang="nl-NL" sz="2800" dirty="0" smtClean="0"/>
              <a:t>Overheidsinitiatief (anders gebeurt er niets)</a:t>
            </a:r>
            <a:endParaRPr lang="nl-NL" sz="2800" dirty="0"/>
          </a:p>
          <a:p>
            <a:r>
              <a:rPr lang="nl-NL" sz="2800" dirty="0" smtClean="0"/>
              <a:t>Financiering: enkel aanloopkosten, verder zelf opbrengen</a:t>
            </a:r>
          </a:p>
          <a:p>
            <a:pPr marL="0" indent="0">
              <a:buNone/>
            </a:pPr>
            <a:r>
              <a:rPr lang="nl-NL" sz="2800" dirty="0" smtClean="0"/>
              <a:t>Nota</a:t>
            </a:r>
          </a:p>
          <a:p>
            <a:r>
              <a:rPr lang="nl-NL" sz="2800" dirty="0" smtClean="0"/>
              <a:t>Veld moet met voorstellen komen</a:t>
            </a:r>
          </a:p>
          <a:p>
            <a:r>
              <a:rPr lang="nl-NL" sz="2800" dirty="0" smtClean="0"/>
              <a:t>Nog geen concrete plannen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Rapport </a:t>
            </a:r>
            <a:r>
              <a:rPr lang="nl-NL" sz="2800" dirty="0" err="1" smtClean="0"/>
              <a:t>Sudiecommissie</a:t>
            </a:r>
            <a:r>
              <a:rPr lang="nl-NL" sz="2800" dirty="0" smtClean="0"/>
              <a:t> </a:t>
            </a:r>
            <a:r>
              <a:rPr lang="nl-NL" sz="2800" dirty="0" err="1" smtClean="0"/>
              <a:t>VvA</a:t>
            </a:r>
            <a:r>
              <a:rPr lang="nl-NL" sz="2800" dirty="0" smtClean="0"/>
              <a:t>:</a:t>
            </a:r>
          </a:p>
          <a:p>
            <a:r>
              <a:rPr lang="nl-NL" sz="2800" dirty="0"/>
              <a:t>n</a:t>
            </a:r>
            <a:r>
              <a:rPr lang="nl-NL" sz="2800" dirty="0" smtClean="0"/>
              <a:t>og veel openstaande vragen</a:t>
            </a:r>
          </a:p>
          <a:p>
            <a:pPr marL="0" indent="0">
              <a:buNone/>
            </a:pPr>
            <a:r>
              <a:rPr lang="nl-NL" sz="2800" dirty="0" smtClean="0"/>
              <a:t>      (o.a. 19-24, 34-35)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8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33 308 (auteurscontractenrecht)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nl-NL" sz="2800" dirty="0" smtClean="0"/>
              <a:t>Komt die geschillencommissie er</a:t>
            </a:r>
            <a:r>
              <a:rPr lang="nl-NL" sz="2800" dirty="0" smtClean="0">
                <a:solidFill>
                  <a:prstClr val="black"/>
                </a:solidFill>
              </a:rPr>
              <a:t> </a:t>
            </a:r>
            <a:r>
              <a:rPr lang="nl-NL" sz="2800" dirty="0">
                <a:solidFill>
                  <a:prstClr val="black"/>
                </a:solidFill>
              </a:rPr>
              <a:t>?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Commissie Auteursrecht: </a:t>
            </a:r>
          </a:p>
          <a:p>
            <a:pPr marL="0" indent="0">
              <a:buNone/>
            </a:pPr>
            <a:r>
              <a:rPr lang="nl-NL" sz="2800" dirty="0" smtClean="0"/>
              <a:t>Advies 14 oktober 2010 (n.a.v. het eerdere voorontwerp van wet)</a:t>
            </a:r>
          </a:p>
          <a:p>
            <a:pPr>
              <a:buFontTx/>
              <a:buChar char="-"/>
            </a:pPr>
            <a:r>
              <a:rPr lang="nl-NL" sz="2800" dirty="0" smtClean="0"/>
              <a:t>Geschillencommissie te zwaar belast?</a:t>
            </a:r>
          </a:p>
          <a:p>
            <a:pPr>
              <a:buFontTx/>
              <a:buChar char="-"/>
            </a:pPr>
            <a:r>
              <a:rPr lang="nl-NL" sz="2800" dirty="0" smtClean="0"/>
              <a:t>Voordeel (laagdrempeligheid) valt weg als commissie feitelijk als rechter gaat fungeren</a:t>
            </a:r>
          </a:p>
          <a:p>
            <a:pPr>
              <a:buFontTx/>
              <a:buChar char="-"/>
            </a:pPr>
            <a:r>
              <a:rPr lang="nl-NL" sz="2800" dirty="0" smtClean="0"/>
              <a:t>Advies: Taken beperken tot redelijkheid en billijkheid van de vergoedingen</a:t>
            </a:r>
          </a:p>
          <a:p>
            <a:pPr>
              <a:buFontTx/>
              <a:buChar char="-"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err="1" smtClean="0"/>
              <a:t>MvT</a:t>
            </a:r>
            <a:endParaRPr lang="nl-NL" sz="2800" dirty="0" smtClean="0"/>
          </a:p>
          <a:p>
            <a:r>
              <a:rPr lang="nl-NL" sz="2800" dirty="0" smtClean="0"/>
              <a:t>Gefaseerde invoering bij AMvB</a:t>
            </a:r>
          </a:p>
          <a:p>
            <a:r>
              <a:rPr lang="nl-NL" sz="2800" dirty="0" smtClean="0"/>
              <a:t>Takenpakket pas uitbreiden indien commissie voldoende is toegerust </a:t>
            </a: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8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1340768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52047"/>
            <a:ext cx="4729708" cy="350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3350146" y="908719"/>
            <a:ext cx="230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Conclusie ?</a:t>
            </a:r>
            <a:endParaRPr lang="nl-NL" sz="36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1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648" y="2276872"/>
            <a:ext cx="4452938" cy="2963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915816" y="1556792"/>
            <a:ext cx="297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       Vooralsnog</a:t>
            </a:r>
            <a:r>
              <a:rPr lang="nl-NL" sz="2400" dirty="0"/>
              <a:t>: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275856" y="5877272"/>
            <a:ext cx="341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Dank voor uw aandacht</a:t>
            </a: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0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1340768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dirty="0">
              <a:solidFill>
                <a:prstClr val="black"/>
              </a:solidFill>
            </a:endParaRPr>
          </a:p>
          <a:p>
            <a:endParaRPr lang="nl-NL" dirty="0">
              <a:solidFill>
                <a:prstClr val="black"/>
              </a:solidFill>
            </a:endParaRPr>
          </a:p>
          <a:p>
            <a:endParaRPr lang="nl-NL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492896"/>
            <a:ext cx="3937620" cy="292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03" y="1055601"/>
            <a:ext cx="327122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3059832" y="3645024"/>
            <a:ext cx="1298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e</a:t>
            </a:r>
            <a:r>
              <a:rPr lang="nl-NL" sz="2800" b="1" dirty="0" smtClean="0"/>
              <a:t>n/of</a:t>
            </a:r>
            <a:endParaRPr lang="nl-NL" sz="2800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3059832" y="5615344"/>
            <a:ext cx="333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Toegevoegde waarde ?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32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33 308 (auteurscontractenrecht) - 1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Art. 25g</a:t>
            </a:r>
          </a:p>
          <a:p>
            <a:pPr marL="0" indent="0">
              <a:buNone/>
            </a:pPr>
            <a:endParaRPr lang="nl-NL" sz="2800" dirty="0" smtClean="0"/>
          </a:p>
          <a:p>
            <a:r>
              <a:rPr lang="nl-NL" sz="2800" dirty="0"/>
              <a:t>o</a:t>
            </a:r>
            <a:r>
              <a:rPr lang="nl-NL" sz="2800" dirty="0" smtClean="0"/>
              <a:t>ptioneel (Minister </a:t>
            </a:r>
            <a:r>
              <a:rPr lang="nl-NL" sz="2800" i="1" dirty="0" smtClean="0"/>
              <a:t>kan</a:t>
            </a:r>
            <a:r>
              <a:rPr lang="nl-NL" sz="2800" dirty="0" smtClean="0"/>
              <a:t> aanwijzen)</a:t>
            </a:r>
            <a:endParaRPr lang="nl-NL" sz="2800" dirty="0"/>
          </a:p>
          <a:p>
            <a:r>
              <a:rPr lang="nl-NL" sz="2800" dirty="0"/>
              <a:t>g</a:t>
            </a:r>
            <a:r>
              <a:rPr lang="nl-NL" sz="2800" dirty="0" smtClean="0"/>
              <a:t>eschillen tussen maker en wederpartij/derde</a:t>
            </a:r>
          </a:p>
          <a:p>
            <a:r>
              <a:rPr lang="nl-NL" sz="2800" dirty="0"/>
              <a:t>i</a:t>
            </a:r>
            <a:r>
              <a:rPr lang="nl-NL" sz="2800" dirty="0" smtClean="0"/>
              <a:t>nzake toepassing art. 25c, 25d, 25e, 25f</a:t>
            </a:r>
          </a:p>
          <a:p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Panacee of modegril 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610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33 308 (auteurscontractenrecht) - 2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 err="1" smtClean="0"/>
              <a:t>MvT</a:t>
            </a:r>
            <a:endParaRPr lang="nl-NL" sz="2800" dirty="0" smtClean="0"/>
          </a:p>
          <a:p>
            <a:r>
              <a:rPr lang="nl-NL" sz="2800" dirty="0" smtClean="0"/>
              <a:t>Overheidsinitiatief (anders gebeurt er niets)</a:t>
            </a:r>
            <a:endParaRPr lang="nl-NL" sz="2800" dirty="0"/>
          </a:p>
          <a:p>
            <a:r>
              <a:rPr lang="nl-NL" sz="2800" dirty="0" smtClean="0"/>
              <a:t>Financiering: enkel aanloopkosten, verder zelf opbrengen</a:t>
            </a:r>
          </a:p>
          <a:p>
            <a:pPr marL="0" indent="0">
              <a:buNone/>
            </a:pPr>
            <a:r>
              <a:rPr lang="nl-NL" sz="2800" dirty="0" smtClean="0"/>
              <a:t>Nota</a:t>
            </a:r>
          </a:p>
          <a:p>
            <a:r>
              <a:rPr lang="nl-NL" sz="2800" dirty="0" smtClean="0"/>
              <a:t>Veld moet met voorstellen komen</a:t>
            </a:r>
          </a:p>
          <a:p>
            <a:r>
              <a:rPr lang="nl-NL" sz="2800" dirty="0" smtClean="0"/>
              <a:t>Nog geen concrete plannen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Panacee </a:t>
            </a:r>
            <a:r>
              <a:rPr lang="nl-NL" sz="2800" dirty="0"/>
              <a:t>of modegril </a:t>
            </a:r>
            <a:r>
              <a:rPr lang="nl-NL" sz="2800" dirty="0" smtClean="0"/>
              <a:t>?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Sigaar uit eigen doos !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49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648" y="2276872"/>
            <a:ext cx="4452938" cy="2963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3851920" y="5661248"/>
            <a:ext cx="2031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</a:rPr>
              <a:t>luchtfietsen ?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19872" y="1628800"/>
            <a:ext cx="269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Voorlopige conclusie: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- 1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/>
              <a:t>Aangenomen door EK maart 2013</a:t>
            </a:r>
            <a:endParaRPr lang="nl-NL" sz="2800" dirty="0"/>
          </a:p>
          <a:p>
            <a:r>
              <a:rPr lang="nl-NL" sz="2800" dirty="0" smtClean="0"/>
              <a:t>i.w.tr. 1 juli 2013 (?)</a:t>
            </a:r>
          </a:p>
          <a:p>
            <a:endParaRPr lang="nl-NL" sz="2800" dirty="0"/>
          </a:p>
          <a:p>
            <a:r>
              <a:rPr lang="nl-NL" sz="2800" dirty="0" smtClean="0"/>
              <a:t>Geschillencommissie (art. 22-25)</a:t>
            </a:r>
          </a:p>
          <a:p>
            <a:pPr marL="0" indent="0">
              <a:buNone/>
            </a:pPr>
            <a:r>
              <a:rPr lang="nl-NL" sz="2800" dirty="0" smtClean="0"/>
              <a:t>Inzake:</a:t>
            </a:r>
          </a:p>
          <a:p>
            <a:r>
              <a:rPr lang="nl-NL" sz="2800" dirty="0" smtClean="0"/>
              <a:t>billijkheid van de hoogte en de toepassing van door </a:t>
            </a:r>
            <a:r>
              <a:rPr lang="nl-NL" sz="2800" dirty="0" err="1" smtClean="0"/>
              <a:t>cbo’s</a:t>
            </a:r>
            <a:r>
              <a:rPr lang="nl-NL" sz="2800" dirty="0" smtClean="0"/>
              <a:t> in rekening gebrachte vergoedingen</a:t>
            </a:r>
          </a:p>
          <a:p>
            <a:r>
              <a:rPr lang="nl-NL" sz="2800" dirty="0" smtClean="0"/>
              <a:t>Beoordeling ex post in concreet geval</a:t>
            </a:r>
          </a:p>
          <a:p>
            <a:r>
              <a:rPr lang="nl-NL" sz="2800" dirty="0" smtClean="0"/>
              <a:t>(</a:t>
            </a:r>
            <a:r>
              <a:rPr lang="nl-NL" sz="2800" dirty="0" err="1" smtClean="0"/>
              <a:t>CvT</a:t>
            </a:r>
            <a:r>
              <a:rPr lang="nl-NL" sz="2800" dirty="0" smtClean="0"/>
              <a:t>: ex ante, algemeen)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8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- 2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Wettelijke commissie per 1 juli 2013?</a:t>
            </a:r>
          </a:p>
          <a:p>
            <a:r>
              <a:rPr lang="nl-NL" sz="2800" dirty="0" smtClean="0"/>
              <a:t>Sinds 1 november 2011: zelfregulering</a:t>
            </a:r>
          </a:p>
          <a:p>
            <a:r>
              <a:rPr lang="nl-NL" sz="2800" dirty="0" smtClean="0"/>
              <a:t>Ondergebracht bij: Stichting Geschillencommissie voor Beroep en Bedrijf (Den Haag)</a:t>
            </a:r>
          </a:p>
          <a:p>
            <a:r>
              <a:rPr lang="nl-NL" sz="2800" dirty="0">
                <a:solidFill>
                  <a:srgbClr val="0070C0"/>
                </a:solidFill>
              </a:rPr>
              <a:t>www.degeschillencommissie.nl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0070C0"/>
                </a:solidFill>
              </a:rPr>
              <a:t>(geschillencommissie auteursrechten)</a:t>
            </a:r>
            <a:endParaRPr lang="nl-NL" sz="2800" dirty="0" smtClean="0">
              <a:solidFill>
                <a:srgbClr val="0070C0"/>
              </a:solidFill>
            </a:endParaRPr>
          </a:p>
          <a:p>
            <a:r>
              <a:rPr lang="nl-NL" sz="2800" dirty="0" smtClean="0"/>
              <a:t>Beoordeelt enkel toepassing tarief, niet hoogte</a:t>
            </a:r>
          </a:p>
          <a:p>
            <a:r>
              <a:rPr lang="nl-NL" sz="2800" dirty="0" smtClean="0"/>
              <a:t>Loopt niet storm (één zaak: </a:t>
            </a:r>
            <a:r>
              <a:rPr lang="nl-NL" sz="2800" dirty="0" err="1" smtClean="0"/>
              <a:t>Videma</a:t>
            </a:r>
            <a:r>
              <a:rPr lang="nl-NL" sz="2800" dirty="0"/>
              <a:t>, december 2012) </a:t>
            </a:r>
            <a:r>
              <a:rPr lang="nl-NL" sz="2800" dirty="0">
                <a:hlinkClick r:id="rId2"/>
              </a:rPr>
              <a:t>http://www.voice-info.nl/voice/152210</a:t>
            </a:r>
            <a:r>
              <a:rPr lang="nl-NL" sz="2800" dirty="0" smtClean="0">
                <a:hlinkClick r:id="rId2"/>
              </a:rPr>
              <a:t>/</a:t>
            </a: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60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- 3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Geschillencommissie en rechter (1)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Art. 23: </a:t>
            </a:r>
          </a:p>
          <a:p>
            <a:r>
              <a:rPr lang="nl-NL" sz="2800" dirty="0" smtClean="0"/>
              <a:t>uitspraak bindend na 3 maanden</a:t>
            </a:r>
          </a:p>
          <a:p>
            <a:r>
              <a:rPr lang="nl-NL" sz="2800" dirty="0" smtClean="0"/>
              <a:t>(“geldt als overeengekomen” </a:t>
            </a:r>
            <a:r>
              <a:rPr lang="nl-NL" sz="2800" dirty="0" smtClean="0">
                <a:sym typeface="Wingdings" pitchFamily="2" charset="2"/>
              </a:rPr>
              <a:t> vaststellingsovereenkomst art. 7:900 BW ? )</a:t>
            </a:r>
          </a:p>
          <a:p>
            <a:r>
              <a:rPr lang="nl-NL" sz="2800" i="1" dirty="0" smtClean="0"/>
              <a:t>tenzij</a:t>
            </a:r>
            <a:r>
              <a:rPr lang="nl-NL" sz="2800" dirty="0" smtClean="0"/>
              <a:t> binnen 3 mnd. aanhangig gemaakt bij gewone rechter</a:t>
            </a:r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wv</a:t>
            </a:r>
            <a:r>
              <a:rPr lang="nl-NL" dirty="0" smtClean="0">
                <a:solidFill>
                  <a:srgbClr val="0070C0"/>
                </a:solidFill>
              </a:rPr>
              <a:t> 31 766 (wijziging Wet Toezicht) - 4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Geschillencommissie en rechter (2)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Art. 24: </a:t>
            </a:r>
          </a:p>
          <a:p>
            <a:r>
              <a:rPr lang="nl-NL" sz="2800" dirty="0" smtClean="0"/>
              <a:t>Rechter moet in tariefgeschil advies vragen aan geschillencommissie</a:t>
            </a:r>
          </a:p>
          <a:p>
            <a:pPr marL="0" indent="0">
              <a:buNone/>
            </a:pPr>
            <a:r>
              <a:rPr lang="nl-NL" sz="2800" dirty="0" smtClean="0"/>
              <a:t>    (deskundigenbericht, art. 194 Rv)</a:t>
            </a:r>
          </a:p>
          <a:p>
            <a:pPr marL="0" indent="0">
              <a:buNone/>
            </a:pPr>
            <a:r>
              <a:rPr lang="nl-NL" sz="2800" i="1" dirty="0" smtClean="0"/>
              <a:t>tenzij</a:t>
            </a:r>
          </a:p>
          <a:p>
            <a:r>
              <a:rPr lang="nl-NL" sz="2800" dirty="0" smtClean="0"/>
              <a:t>Commissie reeds hierover uitspraak heeft gedaan</a:t>
            </a:r>
          </a:p>
          <a:p>
            <a:r>
              <a:rPr lang="nl-NL" sz="2800" dirty="0" smtClean="0"/>
              <a:t>of rechter aanstonds kan beslissen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DA40-44FA-4E8A-8515-E6DD70DD02E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9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669</Words>
  <Application>Microsoft Office PowerPoint</Application>
  <PresentationFormat>Diavoorstelling (4:3)</PresentationFormat>
  <Paragraphs>217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Geschillencommissie in het Auteurscontractenrecht ? wv 33 308 </vt:lpstr>
      <vt:lpstr>PowerPoint-presentatie</vt:lpstr>
      <vt:lpstr>wv 33 308 (auteurscontractenrecht) - 1</vt:lpstr>
      <vt:lpstr>wv 33 308 (auteurscontractenrecht) - 2</vt:lpstr>
      <vt:lpstr>PowerPoint-presentatie</vt:lpstr>
      <vt:lpstr>wv 31 766 (wijziging Wet Toezicht) - 1</vt:lpstr>
      <vt:lpstr>wv 31 766 (wijziging Wet Toezicht) - 2</vt:lpstr>
      <vt:lpstr>wv 31 766 (wijziging Wet Toezicht) - 3</vt:lpstr>
      <vt:lpstr>wv 31 766 (wijziging Wet Toezicht) - 4</vt:lpstr>
      <vt:lpstr>wv 31 766 (wijziging Wet Toezicht) - 5</vt:lpstr>
      <vt:lpstr>wv 31 766 (wijziging Wet Toezicht) - 6</vt:lpstr>
      <vt:lpstr>wv 31 766 (wijziging Wet Toezicht) - 7</vt:lpstr>
      <vt:lpstr>wv 33 308 (auteurscontractenrecht)</vt:lpstr>
      <vt:lpstr>wv 33 308 (auteurscontractenrecht)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Geschillencommissie in Auteurscontractenrecht  wv 33 308</dc:title>
  <dc:creator>Niek</dc:creator>
  <cp:lastModifiedBy>Carissa Merien</cp:lastModifiedBy>
  <cp:revision>28</cp:revision>
  <cp:lastPrinted>2013-05-24T10:22:44Z</cp:lastPrinted>
  <dcterms:created xsi:type="dcterms:W3CDTF">2013-05-23T15:17:51Z</dcterms:created>
  <dcterms:modified xsi:type="dcterms:W3CDTF">2013-05-31T11:36:12Z</dcterms:modified>
</cp:coreProperties>
</file>