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5" r:id="rId4"/>
    <p:sldId id="273" r:id="rId5"/>
    <p:sldId id="278" r:id="rId6"/>
    <p:sldId id="259" r:id="rId7"/>
    <p:sldId id="272" r:id="rId8"/>
    <p:sldId id="270" r:id="rId9"/>
    <p:sldId id="276" r:id="rId10"/>
    <p:sldId id="284" r:id="rId11"/>
    <p:sldId id="281" r:id="rId12"/>
    <p:sldId id="282" r:id="rId13"/>
    <p:sldId id="268" r:id="rId14"/>
    <p:sldId id="271" r:id="rId15"/>
    <p:sldId id="269" r:id="rId16"/>
    <p:sldId id="262" r:id="rId17"/>
    <p:sldId id="264" r:id="rId18"/>
    <p:sldId id="265" r:id="rId19"/>
    <p:sldId id="266" r:id="rId20"/>
    <p:sldId id="267" r:id="rId21"/>
    <p:sldId id="283" r:id="rId22"/>
  </p:sldIdLst>
  <p:sldSz cx="12192000" cy="6858000"/>
  <p:notesSz cx="6858000" cy="97234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659" autoAdjust="0"/>
  </p:normalViewPr>
  <p:slideViewPr>
    <p:cSldViewPr snapToGrid="0">
      <p:cViewPr>
        <p:scale>
          <a:sx n="82" d="100"/>
          <a:sy n="82" d="100"/>
        </p:scale>
        <p:origin x="-804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78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878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4460D-FFE8-4D6E-ACD5-6DA387EC4AB8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235579"/>
            <a:ext cx="2971800" cy="4878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235579"/>
            <a:ext cx="2971800" cy="4878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844B-2160-4A81-ABDD-78A7287227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77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78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878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801E2-2ED6-48E4-9A8E-5ECA571D87F3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512763" y="1216025"/>
            <a:ext cx="5832475" cy="3281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679404"/>
            <a:ext cx="5486400" cy="38286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235579"/>
            <a:ext cx="2971800" cy="4878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235579"/>
            <a:ext cx="2971800" cy="4878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4C31C-E3F0-4D7A-803C-346D6FD4CC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323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66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039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974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781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080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825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C31C-E3F0-4D7A-803C-346D6FD4CC2A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808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975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45170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53866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89581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164231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68817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18087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288998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42034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42313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15593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2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2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2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4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  <p:sp>
          <p:nvSpPr>
            <p:cNvPr id="3075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sz="1800">
                <a:solidFill>
                  <a:srgbClr val="FFFFFF"/>
                </a:solidFill>
                <a:latin typeface="Candara"/>
              </a:endParaRPr>
            </a:p>
          </p:txBody>
        </p:sp>
      </p:grpSp>
      <p:sp>
        <p:nvSpPr>
          <p:cNvPr id="307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307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Candara"/>
              </a:defRPr>
            </a:lvl1pPr>
          </a:lstStyle>
          <a:p>
            <a:fld id="{24EAEA21-DFB7-4BC7-B4EE-BA94B3C78DC7}" type="datetimeFigureOut">
              <a:rPr lang="nl-NL" smtClean="0"/>
              <a:t>23-12-2014</a:t>
            </a:fld>
            <a:endParaRPr lang="nl-NL"/>
          </a:p>
        </p:txBody>
      </p:sp>
      <p:sp>
        <p:nvSpPr>
          <p:cNvPr id="307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Candara"/>
              </a:defRPr>
            </a:lvl1pPr>
          </a:lstStyle>
          <a:p>
            <a:endParaRPr lang="nl-NL"/>
          </a:p>
        </p:txBody>
      </p:sp>
      <p:sp>
        <p:nvSpPr>
          <p:cNvPr id="307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ndara" panose="020E0502030303020204" pitchFamily="34" charset="0"/>
              </a:defRPr>
            </a:lvl1pPr>
          </a:lstStyle>
          <a:p>
            <a:fld id="{0A4A2AD6-A142-4435-AFE9-8745229BE9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971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7" grpId="0"/>
      <p:bldP spid="3075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75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75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75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75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75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ndar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ndar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ndar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ndar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Prof.dr.mr. Eddy Bauw </a:t>
            </a:r>
          </a:p>
          <a:p>
            <a:r>
              <a:rPr lang="nl-NL" dirty="0" smtClean="0"/>
              <a:t>(Raad voor de rechtspraak, Universiteit Utrecht, Universiteit van Amsterdam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Is concentratie van auteursrechtspraak wenselijk?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6804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Herziening gerechtelijke kaart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CCFF"/>
              </a:buCl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</a:rPr>
              <a:t>Sinds </a:t>
            </a:r>
            <a:r>
              <a:rPr lang="nl-NL" dirty="0" smtClean="0">
                <a:solidFill>
                  <a:srgbClr val="FFFFFF"/>
                </a:solidFill>
              </a:rPr>
              <a:t>1-1-2013: van 19 naar 11 Rb en van 5 naar 4 hoven</a:t>
            </a:r>
          </a:p>
          <a:p>
            <a:pPr lvl="0">
              <a:buClr>
                <a:srgbClr val="00CCFF"/>
              </a:buCl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rgbClr val="FFFFFF"/>
                </a:solidFill>
              </a:rPr>
              <a:t>Schaalvergroting &gt; meer zaken van een bepaalde categorie &gt; meer mogelijkheden tot specialisatie binnen gerecht</a:t>
            </a:r>
          </a:p>
          <a:p>
            <a:pPr lvl="0">
              <a:buClr>
                <a:srgbClr val="00CCFF"/>
              </a:buCl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rgbClr val="FFFFFF"/>
                </a:solidFill>
              </a:rPr>
              <a:t>Landelijke wettelijke concentratie minder snel nodig</a:t>
            </a:r>
          </a:p>
          <a:p>
            <a:pPr lvl="0">
              <a:buClr>
                <a:srgbClr val="00CCFF"/>
              </a:buCl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rgbClr val="FFFFFF"/>
                </a:solidFill>
              </a:rPr>
              <a:t>Slechts nog een beperkt </a:t>
            </a:r>
            <a:r>
              <a:rPr lang="nl-NL" dirty="0">
                <a:solidFill>
                  <a:srgbClr val="FFFFFF"/>
                </a:solidFill>
              </a:rPr>
              <a:t>aantal landelijke </a:t>
            </a:r>
            <a:r>
              <a:rPr lang="nl-NL" dirty="0" smtClean="0">
                <a:solidFill>
                  <a:srgbClr val="FFFFFF"/>
                </a:solidFill>
              </a:rPr>
              <a:t>concentraties: o.a. complexe WFT-zaken in Amsterdam, vervoerszaken in Rotterdam</a:t>
            </a:r>
            <a:r>
              <a:rPr lang="nl-NL" smtClean="0">
                <a:solidFill>
                  <a:srgbClr val="FFFFFF"/>
                </a:solidFill>
              </a:rPr>
              <a:t>, etc.</a:t>
            </a:r>
            <a:endParaRPr lang="nl-NL" dirty="0">
              <a:solidFill>
                <a:srgbClr val="FFFFFF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164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Varianten van deskundigheidsbevordering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7084" y="1600201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Specialisatie door wettelijke concentratie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Leken/deskundigen in rechterlijk college (o.a. OK)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Deskundigheid in ondersteuning (experimenten)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Landelijke kenniscentra (o.a. cybercrime, fraude, verzekeringsrecht, milieu): vraagbaak of leveren gespecialiseerde rechter op locatie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Goede kennissystemen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2065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Wettelijke concentratie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Toetsingskader wettelijke concentratie (2004/2011)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Wanneer: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Bijzondere deskundigheid vereist (expertise)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Landelijk een beperkt aantal zaken (schaal)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Waar: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Aansluiten bij bestaande bijzondere competenties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Anderszins aanwezige deskundigheid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2270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Bijzondere rechterlijke expertise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“Van </a:t>
            </a:r>
            <a:r>
              <a:rPr lang="nl-NL" dirty="0"/>
              <a:t>een bijzondere rechterlijke expertise is sprake als de </a:t>
            </a:r>
            <a:r>
              <a:rPr lang="nl-NL" b="1" u="sng" dirty="0"/>
              <a:t>hoogwaardige behandeling </a:t>
            </a:r>
            <a:r>
              <a:rPr lang="nl-NL" dirty="0"/>
              <a:t>van een categorie zaken </a:t>
            </a:r>
            <a:r>
              <a:rPr lang="nl-NL" b="1" u="sng" dirty="0"/>
              <a:t>kennis</a:t>
            </a:r>
            <a:r>
              <a:rPr lang="nl-NL" dirty="0"/>
              <a:t> van specifieke wetgeving of </a:t>
            </a:r>
            <a:r>
              <a:rPr lang="nl-NL" b="1" u="sng" dirty="0"/>
              <a:t>ervaring</a:t>
            </a:r>
            <a:r>
              <a:rPr lang="nl-NL" dirty="0"/>
              <a:t> met de behandeling van een bepaalde categorie zaken vereist waarvoor </a:t>
            </a:r>
            <a:r>
              <a:rPr lang="nl-NL" b="1" u="sng" dirty="0"/>
              <a:t>meer dan gemiddelde rechterlijke kennis </a:t>
            </a:r>
            <a:r>
              <a:rPr lang="nl-NL" dirty="0"/>
              <a:t>nodig is. Om de betreffende categorie van zaken te behandelen moeten bijvoorbeeld </a:t>
            </a:r>
            <a:r>
              <a:rPr lang="nl-NL" b="1" u="sng" dirty="0"/>
              <a:t>aanvullende cursussen </a:t>
            </a:r>
            <a:r>
              <a:rPr lang="nl-NL" dirty="0"/>
              <a:t>worden gevolgd of is </a:t>
            </a:r>
            <a:r>
              <a:rPr lang="nl-NL" b="1" u="sng" dirty="0"/>
              <a:t>ruime ervaring </a:t>
            </a:r>
            <a:r>
              <a:rPr lang="nl-NL" dirty="0"/>
              <a:t>met de betreffende categorie van zaken </a:t>
            </a:r>
            <a:r>
              <a:rPr lang="nl-NL" dirty="0" smtClean="0"/>
              <a:t>nodig.”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87445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 auteursrecht voldoende complex?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60207" y="1796846"/>
            <a:ext cx="10520516" cy="453072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Relevante factoren: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Technische kennis vereist? Speelt bij octrooizaken of kwekerszaken een rol. Bij auteursrecht ook?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Internationale dimensie?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Hoe belangrijk is de kennis van ‘de business’?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Bredere IE kamer of aparte auteursrechtkamer?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50506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Aantal zaken per jaar </a:t>
            </a:r>
            <a:endParaRPr lang="nl-NL" dirty="0"/>
          </a:p>
        </p:txBody>
      </p:sp>
      <p:pic>
        <p:nvPicPr>
          <p:cNvPr id="7" name="Tijdelijke aanduiding voor inhoud 6" descr="Schermopname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256" y="1170038"/>
            <a:ext cx="8368601" cy="5550310"/>
          </a:xfrm>
        </p:spPr>
      </p:pic>
    </p:spTree>
    <p:extLst>
      <p:ext uri="{BB962C8B-B14F-4D97-AF65-F5344CB8AC3E}">
        <p14:creationId xmlns:p14="http://schemas.microsoft.com/office/powerpoint/2010/main" val="750960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Tijdelijke aanduiding voor inhoud 18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50746" y="396253"/>
            <a:ext cx="8291037" cy="616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46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Locatie?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4568" y="1570705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Aansluiting bij bestaande competenties? IE recht: Rb Den Haag (brede IE kamer?)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Waar nu al de meeste zaken worden behandeld? Rb Amsterdam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Andere argumenten?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Van belang is de toegankelijkheid van de rechtspraak voor partijen (i.h.b. particulieren)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7391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Voordelen concentratie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7588" y="1718188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Kwaliteit van behandeling en beslissing (meer gezag en acceptatie door partijen)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Efficiëntie (minder voorbereiding door rechter nodig; advocaat heeft minder tijd nodig om ‘over te komen’)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Rechtspraak wordt aantrekkelijker voor specialisten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29891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Nadelen concentratie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8258" y="1322491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Minder mogelijkheden voor gerecht om mensen flexibel in te zetten (bij fluctuerend </a:t>
            </a:r>
            <a:r>
              <a:rPr lang="nl-NL" dirty="0" err="1" smtClean="0"/>
              <a:t>zaaksaanbod</a:t>
            </a:r>
            <a:r>
              <a:rPr lang="nl-NL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Stelsel van rechtspleging wordt versnipperd en minder overzichtelijk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Ontstaan van a (randstad) gerechten en b (periferie) gerechten (probleem voor brede kwaliteitsaanbod)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Toegankelijkheid (bereikbaarheid) van de rechtspraak wordt verminderd (belangrijk politiek issue)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Consistentie met de rest van het vermogensrecht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4101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vindt u?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330" y="1260601"/>
            <a:ext cx="4269769" cy="5123723"/>
          </a:xfrm>
        </p:spPr>
      </p:pic>
    </p:spTree>
    <p:extLst>
      <p:ext uri="{BB962C8B-B14F-4D97-AF65-F5344CB8AC3E}">
        <p14:creationId xmlns:p14="http://schemas.microsoft.com/office/powerpoint/2010/main" val="38254699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vindt u aan het einde van de middag?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149" y="1339259"/>
            <a:ext cx="4269769" cy="5123723"/>
          </a:xfrm>
        </p:spPr>
      </p:pic>
    </p:spTree>
    <p:extLst>
      <p:ext uri="{BB962C8B-B14F-4D97-AF65-F5344CB8AC3E}">
        <p14:creationId xmlns:p14="http://schemas.microsoft.com/office/powerpoint/2010/main" val="2947683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2226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1988" y="2150808"/>
            <a:ext cx="10343535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Deskundigheid, </a:t>
            </a:r>
            <a:r>
              <a:rPr lang="nl-NL" dirty="0"/>
              <a:t>s</a:t>
            </a:r>
            <a:r>
              <a:rPr lang="nl-NL" dirty="0" smtClean="0"/>
              <a:t>pecialisatie en concentratie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Organisatie van specialisatie binnen de Rechtspraak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Criteria voor wettelijke concentratie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Concentratie van auteursrechtspraak?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Voor- en nadelen van concentratie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8176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gaat het om?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420813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Concentratie hangt samen met de wens tot </a:t>
            </a:r>
            <a:r>
              <a:rPr lang="nl-NL" b="1" u="sng" dirty="0" smtClean="0"/>
              <a:t>specialisatie</a:t>
            </a:r>
            <a:r>
              <a:rPr lang="nl-NL" dirty="0" smtClean="0"/>
              <a:t> en daarmee met de wens om een </a:t>
            </a:r>
            <a:r>
              <a:rPr lang="nl-NL" b="1" u="sng" dirty="0" smtClean="0"/>
              <a:t>deskundige</a:t>
            </a:r>
            <a:r>
              <a:rPr lang="nl-NL" dirty="0" smtClean="0"/>
              <a:t> rechter over een zaak te laten beslissen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Deskundigheid ziet op kennis van en ervaring met specifieke inhoudelijke materie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Daarbij gaat het niet alleen om juridische kennis, maar bijv. ook om technische kennis of </a:t>
            </a:r>
            <a:r>
              <a:rPr lang="nl-NL" dirty="0"/>
              <a:t>specifieke kennis van de </a:t>
            </a:r>
            <a:r>
              <a:rPr lang="nl-NL" dirty="0" smtClean="0"/>
              <a:t>sector (praktijkkennis)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Het gaat ook om ervaring </a:t>
            </a:r>
            <a:r>
              <a:rPr lang="nl-NL" dirty="0"/>
              <a:t>met vergelijkbare zaken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357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behoefte aan specialisatie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344562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Groei aantal advocaten (1990: 6000; 2012 17000): ‘niches’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Hogere eisen aan kwaliteit = kennis en ervaring van de advocaat (trend bij alle vrije beroepen)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Regelgeving is toegenomen en complexer geworden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 internationale en Europese dimensie maken vakgebieden complexer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Voorwaarde is dat er voldoende markt is</a:t>
            </a:r>
          </a:p>
          <a:p>
            <a:pPr marL="0" indent="0">
              <a:buNone/>
            </a:pPr>
            <a:r>
              <a:rPr lang="nl-NL" dirty="0" smtClean="0"/>
              <a:t>Ergo: de behoefte aan gespecialiseerde rechtspraak neemt toe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976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9432" y="189323"/>
            <a:ext cx="10972800" cy="1143000"/>
          </a:xfrm>
        </p:spPr>
        <p:txBody>
          <a:bodyPr/>
          <a:lstStyle/>
          <a:p>
            <a:r>
              <a:rPr lang="nl-NL" dirty="0" smtClean="0"/>
              <a:t>Waar ligt de grens?</a:t>
            </a:r>
            <a:endParaRPr lang="nl-NL" dirty="0"/>
          </a:p>
        </p:txBody>
      </p:sp>
      <p:pic>
        <p:nvPicPr>
          <p:cNvPr id="4" name="Tijdelijke aanduiding voor inhoud 3" descr="Brain Injury Law Center, Lawyers helping victims and their families - Google Chrom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368" y="1141978"/>
            <a:ext cx="10117394" cy="5518579"/>
          </a:xfrm>
        </p:spPr>
      </p:pic>
    </p:spTree>
    <p:extLst>
      <p:ext uri="{BB962C8B-B14F-4D97-AF65-F5344CB8AC3E}">
        <p14:creationId xmlns:p14="http://schemas.microsoft.com/office/powerpoint/2010/main" val="1607321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Specialisatie binnen de Rechtspraak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420813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Gerechten opgedeeld in afdelingen, die overeenkomen met de belangrijkste rechtsgebieden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Daarbinnen verdeling van zaken over teams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Binnen teams ‘gespecialiseerde’ rechters, bijv. letselschade (landelijke expertgroepen)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Wettelijke concentraties (bijzondere competenties ca. 70), waaronder gespecialiseerde gerechten (</a:t>
            </a:r>
            <a:r>
              <a:rPr lang="nl-NL" dirty="0" err="1" smtClean="0"/>
              <a:t>CBb</a:t>
            </a:r>
            <a:r>
              <a:rPr lang="nl-NL" dirty="0" smtClean="0"/>
              <a:t>) of kamers (o.a. mededingingskamer, OK, octrooikamer)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Feitelijke concentratie: ‘natte’ vervoerszaken in Rotterdam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7919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Concentraties IE recht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IE zaken in eerste aanleg geconcentreerd bij Rb Den Haag: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Octrooikamer (sinds 1910!)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Kwekersrecht (2 rechters en 1 ‘deskundig lid’)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Gemeenschapskenmerk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Eenvormige Beneluxwet merken, tekeningen of modellen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Hoger beroep van deze zaken bij gerechtshof Den Haag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3241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935" y="159826"/>
            <a:ext cx="10972800" cy="1143000"/>
          </a:xfrm>
        </p:spPr>
        <p:txBody>
          <a:bodyPr/>
          <a:lstStyle/>
          <a:p>
            <a:r>
              <a:rPr lang="nl-NL" dirty="0" smtClean="0"/>
              <a:t>Ontwikkelingen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8594" y="1184838"/>
            <a:ext cx="109728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 roep om specialisatie neemt toe (o.a. , letselschadekamer, internationale kinderontvoering, medische strafzaken). Een panacee?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Eigen onderzoek naar behoefte aan specialisatie: ‘Specialisatie gewenst?’ (aanbestedingen, bouwen en informatica). IE recht goede subtopper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8518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Balans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336699"/>
      </a:accent1>
      <a:accent2>
        <a:srgbClr val="00B000"/>
      </a:accent2>
      <a:accent3>
        <a:srgbClr val="ACB3C1"/>
      </a:accent3>
      <a:accent4>
        <a:srgbClr val="DADADA"/>
      </a:accent4>
      <a:accent5>
        <a:srgbClr val="ADB8CA"/>
      </a:accent5>
      <a:accent6>
        <a:srgbClr val="009F00"/>
      </a:accent6>
      <a:hlink>
        <a:srgbClr val="00CCFF"/>
      </a:hlink>
      <a:folHlink>
        <a:srgbClr val="B5FFFB"/>
      </a:folHlink>
    </a:clrScheme>
    <a:fontScheme name="Aangepast 1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s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s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s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ma1" id="{0AB3D21F-BC4A-4E94-B748-A04BFAC1AD6E}" vid="{0A1782B4-4A76-44C3-AC0F-456F499E598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2446</TotalTime>
  <Words>777</Words>
  <Application>Microsoft Office PowerPoint</Application>
  <PresentationFormat>Aangepast</PresentationFormat>
  <Paragraphs>95</Paragraphs>
  <Slides>21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Thema1</vt:lpstr>
      <vt:lpstr>Is concentratie van auteursrechtspraak wenselijk?</vt:lpstr>
      <vt:lpstr>Wat vindt u?</vt:lpstr>
      <vt:lpstr>Opbouw</vt:lpstr>
      <vt:lpstr>Waar gaat het om?</vt:lpstr>
      <vt:lpstr>De behoefte aan specialisatie</vt:lpstr>
      <vt:lpstr>Waar ligt de grens?</vt:lpstr>
      <vt:lpstr>Specialisatie binnen de Rechtspraak</vt:lpstr>
      <vt:lpstr>Concentraties IE recht</vt:lpstr>
      <vt:lpstr>Ontwikkelingen</vt:lpstr>
      <vt:lpstr>Herziening gerechtelijke kaart</vt:lpstr>
      <vt:lpstr>Varianten van deskundigheidsbevordering</vt:lpstr>
      <vt:lpstr>Wettelijke concentratie</vt:lpstr>
      <vt:lpstr>Bijzondere rechterlijke expertise</vt:lpstr>
      <vt:lpstr>Is auteursrecht voldoende complex?</vt:lpstr>
      <vt:lpstr>Aantal zaken per jaar </vt:lpstr>
      <vt:lpstr>PowerPoint-presentatie</vt:lpstr>
      <vt:lpstr>Locatie?</vt:lpstr>
      <vt:lpstr>Voordelen concentratie</vt:lpstr>
      <vt:lpstr>Nadelen concentratie</vt:lpstr>
      <vt:lpstr>Wat vindt u aan het einde van de middag?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concentratie van auteursrechtspraak wenselijk?</dc:title>
  <dc:creator>Eddy Bauw</dc:creator>
  <cp:lastModifiedBy>Jasmin van Eenenaam</cp:lastModifiedBy>
  <cp:revision>69</cp:revision>
  <cp:lastPrinted>2014-10-03T08:46:27Z</cp:lastPrinted>
  <dcterms:created xsi:type="dcterms:W3CDTF">2014-09-21T12:57:12Z</dcterms:created>
  <dcterms:modified xsi:type="dcterms:W3CDTF">2014-12-23T14:43:57Z</dcterms:modified>
</cp:coreProperties>
</file>