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81" r:id="rId4"/>
    <p:sldId id="282" r:id="rId5"/>
    <p:sldId id="257" r:id="rId6"/>
    <p:sldId id="263" r:id="rId7"/>
    <p:sldId id="259" r:id="rId8"/>
    <p:sldId id="266" r:id="rId9"/>
    <p:sldId id="264" r:id="rId10"/>
    <p:sldId id="265" r:id="rId11"/>
    <p:sldId id="267" r:id="rId12"/>
    <p:sldId id="258" r:id="rId13"/>
    <p:sldId id="268" r:id="rId14"/>
    <p:sldId id="269" r:id="rId15"/>
    <p:sldId id="270" r:id="rId16"/>
    <p:sldId id="280" r:id="rId17"/>
    <p:sldId id="261" r:id="rId18"/>
    <p:sldId id="271" r:id="rId19"/>
    <p:sldId id="272" r:id="rId20"/>
    <p:sldId id="273" r:id="rId21"/>
    <p:sldId id="277" r:id="rId22"/>
    <p:sldId id="274" r:id="rId23"/>
    <p:sldId id="278"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9" d="100"/>
          <a:sy n="99" d="100"/>
        </p:scale>
        <p:origin x="-162" y="-2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C75E91D-19E1-416F-9DEE-84F5C2AFF023}" type="datetimeFigureOut">
              <a:rPr lang="nl-NL" smtClean="0"/>
              <a:t>17-2-2015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07C666E-B5E1-4EF2-9FD6-2C23E6403CEA}" type="slidenum">
              <a:rPr lang="nl-NL" smtClean="0"/>
              <a:t>‹nr.›</a:t>
            </a:fld>
            <a:endParaRPr lang="nl-NL"/>
          </a:p>
        </p:txBody>
      </p:sp>
    </p:spTree>
    <p:extLst>
      <p:ext uri="{BB962C8B-B14F-4D97-AF65-F5344CB8AC3E}">
        <p14:creationId xmlns:p14="http://schemas.microsoft.com/office/powerpoint/2010/main" val="4080825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C75E91D-19E1-416F-9DEE-84F5C2AFF023}" type="datetimeFigureOut">
              <a:rPr lang="nl-NL" smtClean="0"/>
              <a:t>17-2-2015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07C666E-B5E1-4EF2-9FD6-2C23E6403CEA}" type="slidenum">
              <a:rPr lang="nl-NL" smtClean="0"/>
              <a:t>‹nr.›</a:t>
            </a:fld>
            <a:endParaRPr lang="nl-NL"/>
          </a:p>
        </p:txBody>
      </p:sp>
    </p:spTree>
    <p:extLst>
      <p:ext uri="{BB962C8B-B14F-4D97-AF65-F5344CB8AC3E}">
        <p14:creationId xmlns:p14="http://schemas.microsoft.com/office/powerpoint/2010/main" val="44152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C75E91D-19E1-416F-9DEE-84F5C2AFF023}" type="datetimeFigureOut">
              <a:rPr lang="nl-NL" smtClean="0"/>
              <a:t>17-2-2015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07C666E-B5E1-4EF2-9FD6-2C23E6403CEA}" type="slidenum">
              <a:rPr lang="nl-NL" smtClean="0"/>
              <a:t>‹nr.›</a:t>
            </a:fld>
            <a:endParaRPr lang="nl-NL"/>
          </a:p>
        </p:txBody>
      </p:sp>
    </p:spTree>
    <p:extLst>
      <p:ext uri="{BB962C8B-B14F-4D97-AF65-F5344CB8AC3E}">
        <p14:creationId xmlns:p14="http://schemas.microsoft.com/office/powerpoint/2010/main" val="131771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C75E91D-19E1-416F-9DEE-84F5C2AFF023}" type="datetimeFigureOut">
              <a:rPr lang="nl-NL" smtClean="0"/>
              <a:t>17-2-2015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07C666E-B5E1-4EF2-9FD6-2C23E6403CEA}" type="slidenum">
              <a:rPr lang="nl-NL" smtClean="0"/>
              <a:t>‹nr.›</a:t>
            </a:fld>
            <a:endParaRPr lang="nl-NL"/>
          </a:p>
        </p:txBody>
      </p:sp>
    </p:spTree>
    <p:extLst>
      <p:ext uri="{BB962C8B-B14F-4D97-AF65-F5344CB8AC3E}">
        <p14:creationId xmlns:p14="http://schemas.microsoft.com/office/powerpoint/2010/main" val="51406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C75E91D-19E1-416F-9DEE-84F5C2AFF023}" type="datetimeFigureOut">
              <a:rPr lang="nl-NL" smtClean="0"/>
              <a:t>17-2-2015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07C666E-B5E1-4EF2-9FD6-2C23E6403CEA}" type="slidenum">
              <a:rPr lang="nl-NL" smtClean="0"/>
              <a:t>‹nr.›</a:t>
            </a:fld>
            <a:endParaRPr lang="nl-NL"/>
          </a:p>
        </p:txBody>
      </p:sp>
    </p:spTree>
    <p:extLst>
      <p:ext uri="{BB962C8B-B14F-4D97-AF65-F5344CB8AC3E}">
        <p14:creationId xmlns:p14="http://schemas.microsoft.com/office/powerpoint/2010/main" val="135161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C75E91D-19E1-416F-9DEE-84F5C2AFF023}" type="datetimeFigureOut">
              <a:rPr lang="nl-NL" smtClean="0"/>
              <a:t>17-2-2015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07C666E-B5E1-4EF2-9FD6-2C23E6403CEA}" type="slidenum">
              <a:rPr lang="nl-NL" smtClean="0"/>
              <a:t>‹nr.›</a:t>
            </a:fld>
            <a:endParaRPr lang="nl-NL"/>
          </a:p>
        </p:txBody>
      </p:sp>
    </p:spTree>
    <p:extLst>
      <p:ext uri="{BB962C8B-B14F-4D97-AF65-F5344CB8AC3E}">
        <p14:creationId xmlns:p14="http://schemas.microsoft.com/office/powerpoint/2010/main" val="386017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C75E91D-19E1-416F-9DEE-84F5C2AFF023}" type="datetimeFigureOut">
              <a:rPr lang="nl-NL" smtClean="0"/>
              <a:t>17-2-2015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07C666E-B5E1-4EF2-9FD6-2C23E6403CEA}" type="slidenum">
              <a:rPr lang="nl-NL" smtClean="0"/>
              <a:t>‹nr.›</a:t>
            </a:fld>
            <a:endParaRPr lang="nl-NL"/>
          </a:p>
        </p:txBody>
      </p:sp>
    </p:spTree>
    <p:extLst>
      <p:ext uri="{BB962C8B-B14F-4D97-AF65-F5344CB8AC3E}">
        <p14:creationId xmlns:p14="http://schemas.microsoft.com/office/powerpoint/2010/main" val="1632391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C75E91D-19E1-416F-9DEE-84F5C2AFF023}" type="datetimeFigureOut">
              <a:rPr lang="nl-NL" smtClean="0"/>
              <a:t>17-2-2015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07C666E-B5E1-4EF2-9FD6-2C23E6403CEA}" type="slidenum">
              <a:rPr lang="nl-NL" smtClean="0"/>
              <a:t>‹nr.›</a:t>
            </a:fld>
            <a:endParaRPr lang="nl-NL"/>
          </a:p>
        </p:txBody>
      </p:sp>
    </p:spTree>
    <p:extLst>
      <p:ext uri="{BB962C8B-B14F-4D97-AF65-F5344CB8AC3E}">
        <p14:creationId xmlns:p14="http://schemas.microsoft.com/office/powerpoint/2010/main" val="337866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C75E91D-19E1-416F-9DEE-84F5C2AFF023}" type="datetimeFigureOut">
              <a:rPr lang="nl-NL" smtClean="0"/>
              <a:t>17-2-2015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07C666E-B5E1-4EF2-9FD6-2C23E6403CEA}" type="slidenum">
              <a:rPr lang="nl-NL" smtClean="0"/>
              <a:t>‹nr.›</a:t>
            </a:fld>
            <a:endParaRPr lang="nl-NL"/>
          </a:p>
        </p:txBody>
      </p:sp>
    </p:spTree>
    <p:extLst>
      <p:ext uri="{BB962C8B-B14F-4D97-AF65-F5344CB8AC3E}">
        <p14:creationId xmlns:p14="http://schemas.microsoft.com/office/powerpoint/2010/main" val="364447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C75E91D-19E1-416F-9DEE-84F5C2AFF023}" type="datetimeFigureOut">
              <a:rPr lang="nl-NL" smtClean="0"/>
              <a:t>17-2-2015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07C666E-B5E1-4EF2-9FD6-2C23E6403CEA}" type="slidenum">
              <a:rPr lang="nl-NL" smtClean="0"/>
              <a:t>‹nr.›</a:t>
            </a:fld>
            <a:endParaRPr lang="nl-NL"/>
          </a:p>
        </p:txBody>
      </p:sp>
    </p:spTree>
    <p:extLst>
      <p:ext uri="{BB962C8B-B14F-4D97-AF65-F5344CB8AC3E}">
        <p14:creationId xmlns:p14="http://schemas.microsoft.com/office/powerpoint/2010/main" val="48640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C75E91D-19E1-416F-9DEE-84F5C2AFF023}" type="datetimeFigureOut">
              <a:rPr lang="nl-NL" smtClean="0"/>
              <a:t>17-2-2015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07C666E-B5E1-4EF2-9FD6-2C23E6403CEA}" type="slidenum">
              <a:rPr lang="nl-NL" smtClean="0"/>
              <a:t>‹nr.›</a:t>
            </a:fld>
            <a:endParaRPr lang="nl-NL"/>
          </a:p>
        </p:txBody>
      </p:sp>
    </p:spTree>
    <p:extLst>
      <p:ext uri="{BB962C8B-B14F-4D97-AF65-F5344CB8AC3E}">
        <p14:creationId xmlns:p14="http://schemas.microsoft.com/office/powerpoint/2010/main" val="3325607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5E91D-19E1-416F-9DEE-84F5C2AFF023}" type="datetimeFigureOut">
              <a:rPr lang="nl-NL" smtClean="0"/>
              <a:t>17-2-2015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C666E-B5E1-4EF2-9FD6-2C23E6403CEA}" type="slidenum">
              <a:rPr lang="nl-NL" smtClean="0"/>
              <a:t>‹nr.›</a:t>
            </a:fld>
            <a:endParaRPr lang="nl-NL"/>
          </a:p>
        </p:txBody>
      </p:sp>
    </p:spTree>
    <p:extLst>
      <p:ext uri="{BB962C8B-B14F-4D97-AF65-F5344CB8AC3E}">
        <p14:creationId xmlns:p14="http://schemas.microsoft.com/office/powerpoint/2010/main" val="2426650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Je suis Ashby Donald</a:t>
            </a:r>
            <a:endParaRPr lang="nl-NL" dirty="0"/>
          </a:p>
        </p:txBody>
      </p:sp>
      <p:sp>
        <p:nvSpPr>
          <p:cNvPr id="3" name="Ondertitel 2"/>
          <p:cNvSpPr>
            <a:spLocks noGrp="1"/>
          </p:cNvSpPr>
          <p:nvPr>
            <p:ph type="subTitle" idx="1"/>
          </p:nvPr>
        </p:nvSpPr>
        <p:spPr/>
        <p:txBody>
          <a:bodyPr/>
          <a:lstStyle/>
          <a:p>
            <a:r>
              <a:rPr lang="nl-NL" dirty="0" smtClean="0"/>
              <a:t>Dirk Visser</a:t>
            </a:r>
            <a:endParaRPr lang="nl-NL" dirty="0"/>
          </a:p>
        </p:txBody>
      </p:sp>
    </p:spTree>
    <p:extLst>
      <p:ext uri="{BB962C8B-B14F-4D97-AF65-F5344CB8AC3E}">
        <p14:creationId xmlns:p14="http://schemas.microsoft.com/office/powerpoint/2010/main" val="1986000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ADVIES 2/13 VAN HET HOF (voltallige zitting)</a:t>
            </a:r>
            <a:endParaRPr lang="nl-NL" dirty="0"/>
          </a:p>
        </p:txBody>
      </p:sp>
      <p:sp>
        <p:nvSpPr>
          <p:cNvPr id="3" name="Tijdelijke aanduiding voor inhoud 2"/>
          <p:cNvSpPr>
            <a:spLocks noGrp="1"/>
          </p:cNvSpPr>
          <p:nvPr>
            <p:ph idx="1"/>
          </p:nvPr>
        </p:nvSpPr>
        <p:spPr/>
        <p:txBody>
          <a:bodyPr/>
          <a:lstStyle/>
          <a:p>
            <a:pPr marL="0" indent="0">
              <a:buNone/>
            </a:pPr>
            <a:r>
              <a:rPr lang="nl-NL" dirty="0" smtClean="0"/>
              <a:t>18 december 2014</a:t>
            </a:r>
          </a:p>
          <a:p>
            <a:pPr marL="0" indent="0">
              <a:buNone/>
            </a:pPr>
            <a:r>
              <a:rPr lang="nl-NL" dirty="0" smtClean="0"/>
              <a:t>ECLI:EU:C:2014:2475</a:t>
            </a:r>
          </a:p>
          <a:p>
            <a:pPr marL="0" indent="0">
              <a:buNone/>
            </a:pPr>
            <a:endParaRPr lang="nl-NL" dirty="0"/>
          </a:p>
          <a:p>
            <a:pPr marL="0" indent="0">
              <a:buNone/>
            </a:pPr>
            <a:r>
              <a:rPr lang="nl-NL" dirty="0" smtClean="0"/>
              <a:t>Hof EU:</a:t>
            </a:r>
          </a:p>
          <a:p>
            <a:pPr marL="0" indent="0">
              <a:buNone/>
            </a:pPr>
            <a:r>
              <a:rPr lang="nl-NL" sz="5400" b="1" dirty="0" smtClean="0"/>
              <a:t>EU mag niet toetreden tot EVRM</a:t>
            </a:r>
          </a:p>
          <a:p>
            <a:pPr marL="0" indent="0">
              <a:buNone/>
            </a:pPr>
            <a:endParaRPr lang="nl-NL" dirty="0" smtClean="0"/>
          </a:p>
          <a:p>
            <a:endParaRPr lang="nl-NL" dirty="0" smtClean="0"/>
          </a:p>
          <a:p>
            <a:endParaRPr lang="nl-NL" dirty="0"/>
          </a:p>
        </p:txBody>
      </p:sp>
    </p:spTree>
    <p:extLst>
      <p:ext uri="{BB962C8B-B14F-4D97-AF65-F5344CB8AC3E}">
        <p14:creationId xmlns:p14="http://schemas.microsoft.com/office/powerpoint/2010/main" val="348795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Hof EU past het EVRM niet toe.</a:t>
            </a:r>
            <a:endParaRPr lang="nl-NL" dirty="0"/>
          </a:p>
        </p:txBody>
      </p:sp>
      <p:sp>
        <p:nvSpPr>
          <p:cNvPr id="3" name="Tijdelijke aanduiding voor inhoud 2"/>
          <p:cNvSpPr>
            <a:spLocks noGrp="1"/>
          </p:cNvSpPr>
          <p:nvPr>
            <p:ph idx="1"/>
          </p:nvPr>
        </p:nvSpPr>
        <p:spPr/>
        <p:txBody>
          <a:bodyPr/>
          <a:lstStyle/>
          <a:p>
            <a:pPr marL="0" indent="0">
              <a:buNone/>
            </a:pPr>
            <a:r>
              <a:rPr lang="nl-NL" dirty="0" smtClean="0"/>
              <a:t>Maar,</a:t>
            </a:r>
          </a:p>
          <a:p>
            <a:endParaRPr lang="nl-NL" dirty="0"/>
          </a:p>
          <a:p>
            <a:pPr marL="0" indent="0">
              <a:buNone/>
            </a:pPr>
            <a:r>
              <a:rPr lang="nl-NL" sz="5400" dirty="0" smtClean="0"/>
              <a:t>Het Handvest is het helemaal!</a:t>
            </a:r>
            <a:endParaRPr lang="nl-NL" sz="5400" dirty="0"/>
          </a:p>
        </p:txBody>
      </p:sp>
    </p:spTree>
    <p:extLst>
      <p:ext uri="{BB962C8B-B14F-4D97-AF65-F5344CB8AC3E}">
        <p14:creationId xmlns:p14="http://schemas.microsoft.com/office/powerpoint/2010/main" val="188629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Alles wordt getoetst aan het Handvest</a:t>
            </a:r>
            <a:endParaRPr lang="nl-NL" dirty="0"/>
          </a:p>
        </p:txBody>
      </p:sp>
      <p:sp>
        <p:nvSpPr>
          <p:cNvPr id="3" name="Tijdelijke aanduiding voor inhoud 2"/>
          <p:cNvSpPr>
            <a:spLocks noGrp="1"/>
          </p:cNvSpPr>
          <p:nvPr>
            <p:ph idx="1"/>
          </p:nvPr>
        </p:nvSpPr>
        <p:spPr/>
        <p:txBody>
          <a:bodyPr/>
          <a:lstStyle/>
          <a:p>
            <a:r>
              <a:rPr lang="pt-BR" dirty="0" smtClean="0"/>
              <a:t>Hof EU 29 januari 2008, C-275/06,  ECLI:EU:C:2008:54 (Promusicae/Telefonica).</a:t>
            </a:r>
          </a:p>
          <a:p>
            <a:endParaRPr lang="de-DE" dirty="0"/>
          </a:p>
          <a:p>
            <a:r>
              <a:rPr lang="de-DE" b="1" dirty="0" smtClean="0"/>
              <a:t>Hof </a:t>
            </a:r>
            <a:r>
              <a:rPr lang="de-DE" b="1" dirty="0"/>
              <a:t>EU 24 november 2011, C-70/10,  </a:t>
            </a:r>
            <a:r>
              <a:rPr lang="de-DE" b="1" i="1" dirty="0" smtClean="0"/>
              <a:t>ECLI:EU:C:2011:771 (Scarlet </a:t>
            </a:r>
            <a:r>
              <a:rPr lang="de-DE" b="1" i="1" dirty="0"/>
              <a:t>Extended/</a:t>
            </a:r>
            <a:r>
              <a:rPr lang="de-DE" b="1" i="1" dirty="0" err="1"/>
              <a:t>Sabam</a:t>
            </a:r>
            <a:r>
              <a:rPr lang="de-DE" b="1" dirty="0" smtClean="0"/>
              <a:t>).</a:t>
            </a:r>
          </a:p>
        </p:txBody>
      </p:sp>
    </p:spTree>
    <p:extLst>
      <p:ext uri="{BB962C8B-B14F-4D97-AF65-F5344CB8AC3E}">
        <p14:creationId xmlns:p14="http://schemas.microsoft.com/office/powerpoint/2010/main" val="326920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Scarlet</a:t>
            </a:r>
            <a:r>
              <a:rPr lang="nl-NL" dirty="0" smtClean="0"/>
              <a:t> Extended/</a:t>
            </a:r>
            <a:r>
              <a:rPr lang="nl-NL" dirty="0" err="1" smtClean="0"/>
              <a:t>Sabam</a:t>
            </a:r>
            <a:r>
              <a:rPr lang="nl-NL" dirty="0" smtClean="0"/>
              <a:t>:</a:t>
            </a:r>
            <a:endParaRPr lang="nl-NL" dirty="0"/>
          </a:p>
        </p:txBody>
      </p:sp>
      <p:sp>
        <p:nvSpPr>
          <p:cNvPr id="3" name="Tijdelijke aanduiding voor inhoud 2"/>
          <p:cNvSpPr>
            <a:spLocks noGrp="1"/>
          </p:cNvSpPr>
          <p:nvPr>
            <p:ph idx="1"/>
          </p:nvPr>
        </p:nvSpPr>
        <p:spPr/>
        <p:txBody>
          <a:bodyPr/>
          <a:lstStyle/>
          <a:p>
            <a:r>
              <a:rPr lang="nl-NL" dirty="0" smtClean="0"/>
              <a:t>“Het intellectuele-eigendomsrecht wordt weliswaar door artikel 17, lid 2, van het Handvest van de grondrechten van de Europese Unie (hierna: „Handvest”) beschermd, maar noch uit deze bepaling, noch uit de rechtspraak van het Hof vloeit voort dat dit recht onaantastbaar is en daarom absolute bescherming moet genieten. Zoals immers uit [het </a:t>
            </a:r>
            <a:r>
              <a:rPr lang="nl-NL" dirty="0" err="1" smtClean="0"/>
              <a:t>Promusicae</a:t>
            </a:r>
            <a:r>
              <a:rPr lang="nl-NL" dirty="0" smtClean="0"/>
              <a:t>-arrest ], blijkt, </a:t>
            </a:r>
            <a:r>
              <a:rPr lang="nl-NL" b="1" dirty="0" smtClean="0">
                <a:solidFill>
                  <a:srgbClr val="FF0000"/>
                </a:solidFill>
              </a:rPr>
              <a:t>moet de bescherming van het fundamentele eigendomsrecht, waarvan de intellectuele-eigendomsrechten deel uitmaken, worden afgewogen tegen de bescherming van andere grondrechten</a:t>
            </a:r>
            <a:r>
              <a:rPr lang="nl-NL" dirty="0" smtClean="0"/>
              <a:t>”. </a:t>
            </a:r>
            <a:endParaRPr lang="nl-NL" dirty="0"/>
          </a:p>
        </p:txBody>
      </p:sp>
    </p:spTree>
    <p:extLst>
      <p:ext uri="{BB962C8B-B14F-4D97-AF65-F5344CB8AC3E}">
        <p14:creationId xmlns:p14="http://schemas.microsoft.com/office/powerpoint/2010/main" val="3519372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Handvest</a:t>
            </a:r>
            <a:endParaRPr lang="nl-NL" dirty="0"/>
          </a:p>
        </p:txBody>
      </p:sp>
      <p:sp>
        <p:nvSpPr>
          <p:cNvPr id="3" name="Tijdelijke aanduiding voor inhoud 2"/>
          <p:cNvSpPr>
            <a:spLocks noGrp="1"/>
          </p:cNvSpPr>
          <p:nvPr>
            <p:ph idx="1"/>
          </p:nvPr>
        </p:nvSpPr>
        <p:spPr/>
        <p:txBody>
          <a:bodyPr/>
          <a:lstStyle/>
          <a:p>
            <a:r>
              <a:rPr lang="nl-NL" dirty="0"/>
              <a:t>privacy (art. 8 Handvest) </a:t>
            </a:r>
            <a:endParaRPr lang="nl-NL" dirty="0" smtClean="0"/>
          </a:p>
          <a:p>
            <a:r>
              <a:rPr lang="nl-NL" dirty="0" smtClean="0"/>
              <a:t>informatievrijheid </a:t>
            </a:r>
            <a:r>
              <a:rPr lang="nl-NL" dirty="0"/>
              <a:t>(art. 11 Handvest</a:t>
            </a:r>
            <a:r>
              <a:rPr lang="nl-NL" dirty="0" smtClean="0"/>
              <a:t>)   </a:t>
            </a:r>
          </a:p>
          <a:p>
            <a:r>
              <a:rPr lang="nl-NL" dirty="0" smtClean="0"/>
              <a:t>vrijheid </a:t>
            </a:r>
            <a:r>
              <a:rPr lang="nl-NL" dirty="0"/>
              <a:t>van ondernemerschap (art. 16 Handvest</a:t>
            </a:r>
            <a:r>
              <a:rPr lang="nl-NL" dirty="0" smtClean="0"/>
              <a:t>)</a:t>
            </a:r>
          </a:p>
          <a:p>
            <a:r>
              <a:rPr lang="nl-NL" dirty="0" smtClean="0"/>
              <a:t>eigendom incl. IE (art. 17 Handvest)</a:t>
            </a:r>
          </a:p>
          <a:p>
            <a:r>
              <a:rPr lang="nl-NL" dirty="0" smtClean="0"/>
              <a:t>gelijke behandeling (art. 20 Handvest)</a:t>
            </a:r>
          </a:p>
          <a:p>
            <a:endParaRPr lang="nl-NL" dirty="0"/>
          </a:p>
          <a:p>
            <a:endParaRPr lang="nl-NL" dirty="0" smtClean="0"/>
          </a:p>
          <a:p>
            <a:r>
              <a:rPr lang="nl-NL" dirty="0" smtClean="0"/>
              <a:t>Afweging grondrechten (art. 52 Handvest)</a:t>
            </a:r>
            <a:endParaRPr lang="nl-NL" dirty="0"/>
          </a:p>
        </p:txBody>
      </p:sp>
    </p:spTree>
    <p:extLst>
      <p:ext uri="{BB962C8B-B14F-4D97-AF65-F5344CB8AC3E}">
        <p14:creationId xmlns:p14="http://schemas.microsoft.com/office/powerpoint/2010/main" val="3658658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Artikel 13 </a:t>
            </a:r>
            <a:r>
              <a:rPr lang="nl-NL" dirty="0" smtClean="0"/>
              <a:t>Handvest</a:t>
            </a:r>
            <a:endParaRPr lang="nl-NL" dirty="0"/>
          </a:p>
        </p:txBody>
      </p:sp>
      <p:sp>
        <p:nvSpPr>
          <p:cNvPr id="3" name="Tijdelijke aanduiding voor inhoud 2"/>
          <p:cNvSpPr>
            <a:spLocks noGrp="1"/>
          </p:cNvSpPr>
          <p:nvPr>
            <p:ph idx="1"/>
          </p:nvPr>
        </p:nvSpPr>
        <p:spPr/>
        <p:txBody>
          <a:bodyPr/>
          <a:lstStyle/>
          <a:p>
            <a:pPr marL="0" indent="0">
              <a:buNone/>
            </a:pPr>
            <a:r>
              <a:rPr lang="nl-NL" dirty="0" smtClean="0"/>
              <a:t>De </a:t>
            </a:r>
            <a:r>
              <a:rPr lang="nl-NL" b="1" dirty="0" smtClean="0"/>
              <a:t>vrijheid van kunsten </a:t>
            </a:r>
            <a:r>
              <a:rPr lang="nl-NL" dirty="0" smtClean="0"/>
              <a:t>en wetenschappen: </a:t>
            </a:r>
          </a:p>
          <a:p>
            <a:pPr marL="0" indent="0">
              <a:buNone/>
            </a:pPr>
            <a:endParaRPr lang="nl-NL" dirty="0"/>
          </a:p>
          <a:p>
            <a:pPr marL="0" indent="0">
              <a:buNone/>
            </a:pPr>
            <a:r>
              <a:rPr lang="nl-NL" dirty="0" smtClean="0"/>
              <a:t>‘</a:t>
            </a:r>
            <a:r>
              <a:rPr lang="nl-NL" b="1" dirty="0" smtClean="0"/>
              <a:t>De kunsten </a:t>
            </a:r>
            <a:r>
              <a:rPr lang="nl-NL" dirty="0" smtClean="0"/>
              <a:t>en het wetenschappelijk onderzoek </a:t>
            </a:r>
            <a:r>
              <a:rPr lang="nl-NL" b="1" dirty="0" smtClean="0"/>
              <a:t>zijn vrij’</a:t>
            </a:r>
            <a:r>
              <a:rPr lang="nl-NL" dirty="0" smtClean="0"/>
              <a:t>. </a:t>
            </a:r>
            <a:endParaRPr lang="nl-NL" dirty="0"/>
          </a:p>
          <a:p>
            <a:pPr marL="0" indent="0">
              <a:buNone/>
            </a:pPr>
            <a:endParaRPr lang="nl-NL" dirty="0" smtClean="0"/>
          </a:p>
          <a:p>
            <a:pPr marL="0" indent="0">
              <a:buNone/>
            </a:pPr>
            <a:endParaRPr lang="nl-NL" dirty="0"/>
          </a:p>
        </p:txBody>
      </p:sp>
    </p:spTree>
    <p:extLst>
      <p:ext uri="{BB962C8B-B14F-4D97-AF65-F5344CB8AC3E}">
        <p14:creationId xmlns:p14="http://schemas.microsoft.com/office/powerpoint/2010/main" val="348719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Kunstvrijheid</a:t>
            </a:r>
            <a:endParaRPr lang="nl-NL" dirty="0"/>
          </a:p>
        </p:txBody>
      </p:sp>
      <p:sp>
        <p:nvSpPr>
          <p:cNvPr id="3" name="Tijdelijke aanduiding voor tekst 2"/>
          <p:cNvSpPr>
            <a:spLocks noGrp="1"/>
          </p:cNvSpPr>
          <p:nvPr>
            <p:ph type="body" idx="1"/>
          </p:nvPr>
        </p:nvSpPr>
        <p:spPr>
          <a:xfrm>
            <a:off x="724930" y="1681163"/>
            <a:ext cx="5272645" cy="823912"/>
          </a:xfrm>
        </p:spPr>
        <p:txBody>
          <a:bodyPr/>
          <a:lstStyle/>
          <a:p>
            <a:r>
              <a:rPr lang="nl-NL" dirty="0" smtClean="0"/>
              <a:t>Artikel 13 Handvest</a:t>
            </a:r>
            <a:endParaRPr lang="nl-NL" dirty="0"/>
          </a:p>
        </p:txBody>
      </p:sp>
      <p:sp>
        <p:nvSpPr>
          <p:cNvPr id="4" name="Tijdelijke aanduiding voor inhoud 3"/>
          <p:cNvSpPr>
            <a:spLocks noGrp="1"/>
          </p:cNvSpPr>
          <p:nvPr>
            <p:ph sz="half" idx="2"/>
          </p:nvPr>
        </p:nvSpPr>
        <p:spPr>
          <a:xfrm>
            <a:off x="593124" y="2505075"/>
            <a:ext cx="5494638" cy="3684588"/>
          </a:xfrm>
        </p:spPr>
        <p:txBody>
          <a:bodyPr/>
          <a:lstStyle/>
          <a:p>
            <a:pPr marL="0" indent="0">
              <a:buNone/>
            </a:pPr>
            <a:endParaRPr lang="nl-NL" dirty="0" smtClean="0"/>
          </a:p>
          <a:p>
            <a:pPr marL="0" indent="0">
              <a:buNone/>
            </a:pPr>
            <a:r>
              <a:rPr lang="nl-NL" dirty="0" smtClean="0"/>
              <a:t>De kunsten en het wetenschappelijk onderzoek zijn vrij. </a:t>
            </a:r>
          </a:p>
          <a:p>
            <a:endParaRPr lang="nl-NL" dirty="0"/>
          </a:p>
        </p:txBody>
      </p:sp>
      <p:sp>
        <p:nvSpPr>
          <p:cNvPr id="5" name="Tijdelijke aanduiding voor tekst 4"/>
          <p:cNvSpPr>
            <a:spLocks noGrp="1"/>
          </p:cNvSpPr>
          <p:nvPr>
            <p:ph type="body" sz="quarter" idx="3"/>
          </p:nvPr>
        </p:nvSpPr>
        <p:spPr>
          <a:xfrm>
            <a:off x="6796216" y="1681163"/>
            <a:ext cx="4559172" cy="823912"/>
          </a:xfrm>
        </p:spPr>
        <p:txBody>
          <a:bodyPr/>
          <a:lstStyle/>
          <a:p>
            <a:r>
              <a:rPr lang="nl-NL" dirty="0" smtClean="0"/>
              <a:t>Artikel 5 (3) Grundgesetz</a:t>
            </a:r>
            <a:endParaRPr lang="nl-NL" dirty="0"/>
          </a:p>
        </p:txBody>
      </p:sp>
      <p:sp>
        <p:nvSpPr>
          <p:cNvPr id="6" name="Tijdelijke aanduiding voor inhoud 5"/>
          <p:cNvSpPr>
            <a:spLocks noGrp="1"/>
          </p:cNvSpPr>
          <p:nvPr>
            <p:ph sz="quarter" idx="4"/>
          </p:nvPr>
        </p:nvSpPr>
        <p:spPr>
          <a:xfrm>
            <a:off x="6680886" y="2505075"/>
            <a:ext cx="4983892" cy="3684588"/>
          </a:xfrm>
        </p:spPr>
        <p:txBody>
          <a:bodyPr/>
          <a:lstStyle/>
          <a:p>
            <a:pPr marL="0" indent="0">
              <a:buNone/>
            </a:pPr>
            <a:endParaRPr lang="de-DE" dirty="0" smtClean="0"/>
          </a:p>
          <a:p>
            <a:pPr marL="0" indent="0">
              <a:buNone/>
            </a:pPr>
            <a:r>
              <a:rPr lang="de-DE" dirty="0" smtClean="0"/>
              <a:t>Kunst und Wissenschaft, Forschung und Lehre sind frei. </a:t>
            </a:r>
          </a:p>
          <a:p>
            <a:endParaRPr lang="nl-NL" dirty="0"/>
          </a:p>
        </p:txBody>
      </p:sp>
    </p:spTree>
    <p:extLst>
      <p:ext uri="{BB962C8B-B14F-4D97-AF65-F5344CB8AC3E}">
        <p14:creationId xmlns:p14="http://schemas.microsoft.com/office/powerpoint/2010/main" val="3038933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a:t>
            </a:r>
            <a:endParaRPr lang="nl-NL" dirty="0"/>
          </a:p>
        </p:txBody>
      </p:sp>
      <p:sp>
        <p:nvSpPr>
          <p:cNvPr id="3" name="Tijdelijke aanduiding voor inhoud 2"/>
          <p:cNvSpPr>
            <a:spLocks noGrp="1"/>
          </p:cNvSpPr>
          <p:nvPr>
            <p:ph idx="1"/>
          </p:nvPr>
        </p:nvSpPr>
        <p:spPr/>
        <p:txBody>
          <a:bodyPr/>
          <a:lstStyle/>
          <a:p>
            <a:pPr marL="0" indent="0">
              <a:buNone/>
            </a:pPr>
            <a:r>
              <a:rPr lang="it-IT" dirty="0" smtClean="0"/>
              <a:t>BVerfG 29 juni 2000, AMI 2000/8, p. 174 (Germania 3).</a:t>
            </a:r>
          </a:p>
          <a:p>
            <a:pPr marL="0" indent="0">
              <a:buNone/>
            </a:pPr>
            <a:endParaRPr lang="it-IT" dirty="0"/>
          </a:p>
          <a:p>
            <a:pPr marL="0" indent="0">
              <a:buNone/>
            </a:pPr>
            <a:endParaRPr lang="it-IT" dirty="0" smtClean="0"/>
          </a:p>
          <a:p>
            <a:pPr marL="0" indent="0">
              <a:buNone/>
            </a:pPr>
            <a:r>
              <a:rPr lang="it-IT" dirty="0" smtClean="0"/>
              <a:t>Vier pagina’s Brecht in een toneelstuk.</a:t>
            </a:r>
          </a:p>
          <a:p>
            <a:endParaRPr lang="nl-NL" dirty="0"/>
          </a:p>
        </p:txBody>
      </p:sp>
      <p:pic>
        <p:nvPicPr>
          <p:cNvPr id="5" name="Afbeelding 4"/>
          <p:cNvPicPr>
            <a:picLocks noChangeAspect="1"/>
          </p:cNvPicPr>
          <p:nvPr/>
        </p:nvPicPr>
        <p:blipFill>
          <a:blip r:embed="rId2"/>
          <a:stretch>
            <a:fillRect/>
          </a:stretch>
        </p:blipFill>
        <p:spPr>
          <a:xfrm>
            <a:off x="7947159" y="2611395"/>
            <a:ext cx="4148432" cy="4183663"/>
          </a:xfrm>
          <a:prstGeom prst="rect">
            <a:avLst/>
          </a:prstGeom>
        </p:spPr>
      </p:pic>
    </p:spTree>
    <p:extLst>
      <p:ext uri="{BB962C8B-B14F-4D97-AF65-F5344CB8AC3E}">
        <p14:creationId xmlns:p14="http://schemas.microsoft.com/office/powerpoint/2010/main" val="1508234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3005490" y="186294"/>
            <a:ext cx="9173477" cy="6115651"/>
          </a:xfrm>
          <a:prstGeom prst="rect">
            <a:avLst/>
          </a:prstGeom>
        </p:spPr>
      </p:pic>
    </p:spTree>
    <p:extLst>
      <p:ext uri="{BB962C8B-B14F-4D97-AF65-F5344CB8AC3E}">
        <p14:creationId xmlns:p14="http://schemas.microsoft.com/office/powerpoint/2010/main" val="3740378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smtClean="0"/>
              <a:t>Naam- en bronvermelding?</a:t>
            </a:r>
          </a:p>
          <a:p>
            <a:r>
              <a:rPr lang="nl-NL" dirty="0" smtClean="0"/>
              <a:t>Billijke vergoeding?</a:t>
            </a:r>
          </a:p>
          <a:p>
            <a:endParaRPr lang="nl-NL" dirty="0"/>
          </a:p>
          <a:p>
            <a:endParaRPr lang="nl-NL" dirty="0" smtClean="0"/>
          </a:p>
          <a:p>
            <a:endParaRPr lang="nl-NL" dirty="0"/>
          </a:p>
          <a:p>
            <a:endParaRPr lang="nl-NL" dirty="0" smtClean="0"/>
          </a:p>
          <a:p>
            <a:endParaRPr lang="nl-NL" dirty="0"/>
          </a:p>
          <a:p>
            <a:r>
              <a:rPr lang="nl-NL" dirty="0" smtClean="0"/>
              <a:t>Rb. Antwerpen 15 januari 2015, </a:t>
            </a:r>
            <a:r>
              <a:rPr lang="nl-NL" dirty="0" err="1" smtClean="0"/>
              <a:t>IEFbe</a:t>
            </a:r>
            <a:r>
              <a:rPr lang="nl-NL" dirty="0" smtClean="0"/>
              <a:t> 1158 (Van Giel/</a:t>
            </a:r>
            <a:r>
              <a:rPr lang="nl-NL" dirty="0" err="1" smtClean="0"/>
              <a:t>Tuymans</a:t>
            </a:r>
            <a:r>
              <a:rPr lang="nl-NL" dirty="0" smtClean="0"/>
              <a:t>).</a:t>
            </a:r>
            <a:endParaRPr lang="nl-NL" dirty="0"/>
          </a:p>
        </p:txBody>
      </p:sp>
      <p:pic>
        <p:nvPicPr>
          <p:cNvPr id="4" name="Afbeelding 3"/>
          <p:cNvPicPr>
            <a:picLocks noChangeAspect="1"/>
          </p:cNvPicPr>
          <p:nvPr/>
        </p:nvPicPr>
        <p:blipFill>
          <a:blip r:embed="rId2"/>
          <a:stretch>
            <a:fillRect/>
          </a:stretch>
        </p:blipFill>
        <p:spPr>
          <a:xfrm>
            <a:off x="7466201" y="563104"/>
            <a:ext cx="6471224" cy="4312716"/>
          </a:xfrm>
          <a:prstGeom prst="rect">
            <a:avLst/>
          </a:prstGeom>
        </p:spPr>
      </p:pic>
    </p:spTree>
    <p:extLst>
      <p:ext uri="{BB962C8B-B14F-4D97-AF65-F5344CB8AC3E}">
        <p14:creationId xmlns:p14="http://schemas.microsoft.com/office/powerpoint/2010/main" val="2311044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3469534" y="89582"/>
            <a:ext cx="4906943" cy="5858135"/>
          </a:xfrm>
          <a:prstGeom prst="rect">
            <a:avLst/>
          </a:prstGeom>
        </p:spPr>
      </p:pic>
    </p:spTree>
    <p:extLst>
      <p:ext uri="{BB962C8B-B14F-4D97-AF65-F5344CB8AC3E}">
        <p14:creationId xmlns:p14="http://schemas.microsoft.com/office/powerpoint/2010/main" val="1469094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Artikel 13 </a:t>
            </a:r>
            <a:r>
              <a:rPr lang="nl-NL" dirty="0" smtClean="0"/>
              <a:t>Auteurswet</a:t>
            </a:r>
            <a:endParaRPr lang="nl-NL" dirty="0"/>
          </a:p>
        </p:txBody>
      </p:sp>
      <p:sp>
        <p:nvSpPr>
          <p:cNvPr id="3" name="Tijdelijke aanduiding voor inhoud 2"/>
          <p:cNvSpPr>
            <a:spLocks noGrp="1"/>
          </p:cNvSpPr>
          <p:nvPr>
            <p:ph idx="1"/>
          </p:nvPr>
        </p:nvSpPr>
        <p:spPr/>
        <p:txBody>
          <a:bodyPr/>
          <a:lstStyle/>
          <a:p>
            <a:r>
              <a:rPr lang="nl-NL" dirty="0" smtClean="0"/>
              <a:t>Nieuw, oorspronkelijk werk?</a:t>
            </a:r>
          </a:p>
          <a:p>
            <a:endParaRPr lang="nl-NL" dirty="0"/>
          </a:p>
          <a:p>
            <a:r>
              <a:rPr lang="nl-NL" dirty="0" smtClean="0"/>
              <a:t>Parodie zonder humor?</a:t>
            </a:r>
          </a:p>
          <a:p>
            <a:endParaRPr lang="nl-NL" dirty="0" smtClean="0"/>
          </a:p>
          <a:p>
            <a:pPr lvl="1"/>
            <a:r>
              <a:rPr lang="nl-NL" dirty="0" smtClean="0"/>
              <a:t>‘vrije bewerking’?</a:t>
            </a:r>
          </a:p>
          <a:p>
            <a:pPr lvl="1"/>
            <a:r>
              <a:rPr lang="nl-NL" dirty="0" err="1" smtClean="0"/>
              <a:t>freie</a:t>
            </a:r>
            <a:r>
              <a:rPr lang="nl-NL" dirty="0" smtClean="0"/>
              <a:t> Benutzung, BGH: </a:t>
            </a:r>
            <a:r>
              <a:rPr lang="nl-NL" dirty="0" err="1" smtClean="0"/>
              <a:t>Gies-Adler</a:t>
            </a:r>
            <a:endParaRPr lang="nl-NL" dirty="0"/>
          </a:p>
        </p:txBody>
      </p:sp>
      <p:pic>
        <p:nvPicPr>
          <p:cNvPr id="4" name="Afbeelding 3"/>
          <p:cNvPicPr>
            <a:picLocks noChangeAspect="1"/>
          </p:cNvPicPr>
          <p:nvPr/>
        </p:nvPicPr>
        <p:blipFill>
          <a:blip r:embed="rId2"/>
          <a:stretch>
            <a:fillRect/>
          </a:stretch>
        </p:blipFill>
        <p:spPr>
          <a:xfrm>
            <a:off x="7236083" y="447045"/>
            <a:ext cx="6468417" cy="4316342"/>
          </a:xfrm>
          <a:prstGeom prst="rect">
            <a:avLst/>
          </a:prstGeom>
        </p:spPr>
      </p:pic>
      <p:pic>
        <p:nvPicPr>
          <p:cNvPr id="6" name="Afbeelding 5"/>
          <p:cNvPicPr>
            <a:picLocks noChangeAspect="1"/>
          </p:cNvPicPr>
          <p:nvPr/>
        </p:nvPicPr>
        <p:blipFill>
          <a:blip r:embed="rId3"/>
          <a:stretch>
            <a:fillRect/>
          </a:stretch>
        </p:blipFill>
        <p:spPr>
          <a:xfrm>
            <a:off x="4122674" y="4872443"/>
            <a:ext cx="1973326" cy="1548513"/>
          </a:xfrm>
          <a:prstGeom prst="rect">
            <a:avLst/>
          </a:prstGeom>
        </p:spPr>
      </p:pic>
    </p:spTree>
    <p:extLst>
      <p:ext uri="{BB962C8B-B14F-4D97-AF65-F5344CB8AC3E}">
        <p14:creationId xmlns:p14="http://schemas.microsoft.com/office/powerpoint/2010/main" val="3195429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Freie Benutzung     en   Vrije bewerking?</a:t>
            </a:r>
            <a:endParaRPr lang="nl-NL" dirty="0"/>
          </a:p>
        </p:txBody>
      </p:sp>
      <p:sp>
        <p:nvSpPr>
          <p:cNvPr id="3" name="Tijdelijke aanduiding voor tekst 2"/>
          <p:cNvSpPr>
            <a:spLocks noGrp="1"/>
          </p:cNvSpPr>
          <p:nvPr>
            <p:ph type="body" idx="1"/>
          </p:nvPr>
        </p:nvSpPr>
        <p:spPr/>
        <p:txBody>
          <a:bodyPr/>
          <a:lstStyle/>
          <a:p>
            <a:r>
              <a:rPr lang="nl-NL" dirty="0" smtClean="0"/>
              <a:t>§ 24 Freie Benutzung</a:t>
            </a:r>
            <a:endParaRPr lang="nl-NL" dirty="0"/>
          </a:p>
        </p:txBody>
      </p:sp>
      <p:sp>
        <p:nvSpPr>
          <p:cNvPr id="4" name="Tijdelijke aanduiding voor inhoud 3"/>
          <p:cNvSpPr>
            <a:spLocks noGrp="1"/>
          </p:cNvSpPr>
          <p:nvPr>
            <p:ph sz="half" idx="2"/>
          </p:nvPr>
        </p:nvSpPr>
        <p:spPr/>
        <p:txBody>
          <a:bodyPr/>
          <a:lstStyle/>
          <a:p>
            <a:pPr marL="0" indent="0">
              <a:buNone/>
            </a:pPr>
            <a:r>
              <a:rPr lang="de-DE" dirty="0" smtClean="0"/>
              <a:t>Ein selbständiges Werk, das in freier Benutzung des Werkes eines anderen geschaffen worden ist, darf ohne Zustimmung des Urhebers des benutzten Werkes veröffentlicht und verwertet werden.</a:t>
            </a:r>
          </a:p>
          <a:p>
            <a:endParaRPr lang="nl-NL" dirty="0"/>
          </a:p>
        </p:txBody>
      </p:sp>
      <p:sp>
        <p:nvSpPr>
          <p:cNvPr id="5" name="Tijdelijke aanduiding voor tekst 4"/>
          <p:cNvSpPr>
            <a:spLocks noGrp="1"/>
          </p:cNvSpPr>
          <p:nvPr>
            <p:ph type="body" sz="quarter" idx="3"/>
          </p:nvPr>
        </p:nvSpPr>
        <p:spPr/>
        <p:txBody>
          <a:bodyPr/>
          <a:lstStyle/>
          <a:p>
            <a:r>
              <a:rPr lang="nl-NL" dirty="0" smtClean="0"/>
              <a:t>Artikel 13</a:t>
            </a:r>
            <a:endParaRPr lang="nl-NL" dirty="0"/>
          </a:p>
        </p:txBody>
      </p:sp>
      <p:sp>
        <p:nvSpPr>
          <p:cNvPr id="6" name="Tijdelijke aanduiding voor inhoud 5"/>
          <p:cNvSpPr>
            <a:spLocks noGrp="1"/>
          </p:cNvSpPr>
          <p:nvPr>
            <p:ph sz="quarter" idx="4"/>
          </p:nvPr>
        </p:nvSpPr>
        <p:spPr/>
        <p:txBody>
          <a:bodyPr>
            <a:normAutofit/>
          </a:bodyPr>
          <a:lstStyle/>
          <a:p>
            <a:pPr marL="0" indent="0">
              <a:buNone/>
            </a:pPr>
            <a:r>
              <a:rPr lang="nl-NL" dirty="0" smtClean="0"/>
              <a:t>Onder de verveelvoudiging van een werk[…] wordt mede verstaan […] iedere geheele of gedeeltelijke bewerking of nabootsing in gewijzigden vorm, welke niet als een nieuw, oorspronkelijk werk moet worden aangemerkt.</a:t>
            </a:r>
            <a:endParaRPr lang="nl-NL" dirty="0"/>
          </a:p>
        </p:txBody>
      </p:sp>
    </p:spTree>
    <p:extLst>
      <p:ext uri="{BB962C8B-B14F-4D97-AF65-F5344CB8AC3E}">
        <p14:creationId xmlns:p14="http://schemas.microsoft.com/office/powerpoint/2010/main" val="1066475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390" y="0"/>
            <a:ext cx="4948841" cy="2432807"/>
          </a:xfrm>
        </p:spPr>
      </p:pic>
      <p:pic>
        <p:nvPicPr>
          <p:cNvPr id="4" name="Afbeelding 3"/>
          <p:cNvPicPr>
            <a:picLocks noChangeAspect="1"/>
          </p:cNvPicPr>
          <p:nvPr/>
        </p:nvPicPr>
        <p:blipFill>
          <a:blip r:embed="rId3"/>
          <a:stretch>
            <a:fillRect/>
          </a:stretch>
        </p:blipFill>
        <p:spPr>
          <a:xfrm>
            <a:off x="6595432" y="1551964"/>
            <a:ext cx="5657237" cy="3775046"/>
          </a:xfrm>
          <a:prstGeom prst="rect">
            <a:avLst/>
          </a:prstGeom>
        </p:spPr>
      </p:pic>
      <p:pic>
        <p:nvPicPr>
          <p:cNvPr id="7" name="Afbeelding 6"/>
          <p:cNvPicPr>
            <a:picLocks noChangeAspect="1"/>
          </p:cNvPicPr>
          <p:nvPr/>
        </p:nvPicPr>
        <p:blipFill>
          <a:blip r:embed="rId4"/>
          <a:stretch>
            <a:fillRect/>
          </a:stretch>
        </p:blipFill>
        <p:spPr>
          <a:xfrm>
            <a:off x="917044" y="2944536"/>
            <a:ext cx="2598655" cy="3498209"/>
          </a:xfrm>
          <a:prstGeom prst="rect">
            <a:avLst/>
          </a:prstGeom>
        </p:spPr>
      </p:pic>
    </p:spTree>
    <p:extLst>
      <p:ext uri="{BB962C8B-B14F-4D97-AF65-F5344CB8AC3E}">
        <p14:creationId xmlns:p14="http://schemas.microsoft.com/office/powerpoint/2010/main" val="2557907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a:t>
            </a:r>
            <a:endParaRPr lang="nl-NL" dirty="0"/>
          </a:p>
        </p:txBody>
      </p:sp>
      <p:sp>
        <p:nvSpPr>
          <p:cNvPr id="3" name="Tijdelijke aanduiding voor inhoud 2"/>
          <p:cNvSpPr>
            <a:spLocks noGrp="1"/>
          </p:cNvSpPr>
          <p:nvPr>
            <p:ph idx="1"/>
          </p:nvPr>
        </p:nvSpPr>
        <p:spPr>
          <a:xfrm>
            <a:off x="838200" y="1825625"/>
            <a:ext cx="7556157" cy="4351338"/>
          </a:xfrm>
        </p:spPr>
        <p:txBody>
          <a:bodyPr/>
          <a:lstStyle/>
          <a:p>
            <a:pPr marL="0" indent="0">
              <a:buNone/>
            </a:pPr>
            <a:r>
              <a:rPr lang="nl-NL" dirty="0" smtClean="0"/>
              <a:t>Artikel 13 Handvest en artikel 13 Auteurswet bieden ruime mogelijkheden om de serieuze creatieve (‘vrije’) bewerking - ‘de humorloze parodie’ – toelaatbaar te achten.</a:t>
            </a:r>
          </a:p>
          <a:p>
            <a:pPr marL="0" indent="0">
              <a:buNone/>
            </a:pPr>
            <a:endParaRPr lang="nl-NL" dirty="0" smtClean="0"/>
          </a:p>
          <a:p>
            <a:pPr marL="0" indent="0">
              <a:buNone/>
            </a:pPr>
            <a:endParaRPr lang="nl-NL" dirty="0"/>
          </a:p>
          <a:p>
            <a:pPr marL="0" indent="0">
              <a:buNone/>
            </a:pPr>
            <a:endParaRPr lang="nl-NL" dirty="0"/>
          </a:p>
          <a:p>
            <a:pPr lvl="1"/>
            <a:r>
              <a:rPr lang="nl-NL" dirty="0" smtClean="0"/>
              <a:t>De rechter moet van die ruimte gebruik maken.</a:t>
            </a:r>
          </a:p>
          <a:p>
            <a:pPr lvl="1"/>
            <a:r>
              <a:rPr lang="nl-NL" dirty="0" smtClean="0"/>
              <a:t>Daar moeten de feiten wel aanleiding toe geven.</a:t>
            </a:r>
          </a:p>
          <a:p>
            <a:pPr lvl="1"/>
            <a:r>
              <a:rPr lang="nl-NL" dirty="0" smtClean="0"/>
              <a:t>Daar moet de advocaat de rechter van overtuigen.</a:t>
            </a:r>
            <a:endParaRPr lang="nl-NL" dirty="0"/>
          </a:p>
        </p:txBody>
      </p:sp>
      <p:pic>
        <p:nvPicPr>
          <p:cNvPr id="4" name="Afbeelding 3"/>
          <p:cNvPicPr>
            <a:picLocks noChangeAspect="1"/>
          </p:cNvPicPr>
          <p:nvPr/>
        </p:nvPicPr>
        <p:blipFill>
          <a:blip r:embed="rId2"/>
          <a:stretch>
            <a:fillRect/>
          </a:stretch>
        </p:blipFill>
        <p:spPr>
          <a:xfrm>
            <a:off x="9473514" y="269130"/>
            <a:ext cx="2121442" cy="2860371"/>
          </a:xfrm>
          <a:prstGeom prst="rect">
            <a:avLst/>
          </a:prstGeom>
        </p:spPr>
      </p:pic>
      <p:pic>
        <p:nvPicPr>
          <p:cNvPr id="5" name="Afbeelding 4"/>
          <p:cNvPicPr>
            <a:picLocks noChangeAspect="1"/>
          </p:cNvPicPr>
          <p:nvPr/>
        </p:nvPicPr>
        <p:blipFill>
          <a:blip r:embed="rId3"/>
          <a:stretch>
            <a:fillRect/>
          </a:stretch>
        </p:blipFill>
        <p:spPr>
          <a:xfrm>
            <a:off x="9717022" y="3492842"/>
            <a:ext cx="1636778" cy="2510395"/>
          </a:xfrm>
          <a:prstGeom prst="rect">
            <a:avLst/>
          </a:prstGeom>
        </p:spPr>
      </p:pic>
    </p:spTree>
    <p:extLst>
      <p:ext uri="{BB962C8B-B14F-4D97-AF65-F5344CB8AC3E}">
        <p14:creationId xmlns:p14="http://schemas.microsoft.com/office/powerpoint/2010/main" val="332172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334530"/>
            <a:ext cx="8800070" cy="4842433"/>
          </a:xfrm>
        </p:spPr>
        <p:txBody>
          <a:bodyPr>
            <a:normAutofit/>
          </a:bodyPr>
          <a:lstStyle/>
          <a:p>
            <a:pPr marL="0" indent="0">
              <a:buNone/>
            </a:pPr>
            <a:r>
              <a:rPr lang="en-US" dirty="0" smtClean="0"/>
              <a:t>Don Ashby is one cool dude, not only because he bears a striking resemblance to a young Calvin Klein, when Klein was fresh, accessible, handsome and a bit vulnerable, but perhaps more to the point, because Ashby comes across as a genuinely warm, open and honest human being with just the right dollop of ego, tossed in for good measure; traits not normally associated with someone who has made it to the top tier of fashion photographers (both runway and backstage) in the wild and wooly world of international fashion.</a:t>
            </a:r>
            <a:endParaRPr lang="nl-NL" dirty="0"/>
          </a:p>
        </p:txBody>
      </p:sp>
      <p:pic>
        <p:nvPicPr>
          <p:cNvPr id="4" name="Afbeelding 3"/>
          <p:cNvPicPr>
            <a:picLocks noChangeAspect="1"/>
          </p:cNvPicPr>
          <p:nvPr/>
        </p:nvPicPr>
        <p:blipFill>
          <a:blip r:embed="rId2"/>
          <a:stretch>
            <a:fillRect/>
          </a:stretch>
        </p:blipFill>
        <p:spPr>
          <a:xfrm>
            <a:off x="9544484" y="1408670"/>
            <a:ext cx="2553730" cy="3046555"/>
          </a:xfrm>
          <a:prstGeom prst="rect">
            <a:avLst/>
          </a:prstGeom>
        </p:spPr>
      </p:pic>
      <p:sp>
        <p:nvSpPr>
          <p:cNvPr id="5" name="Rechthoek 4"/>
          <p:cNvSpPr/>
          <p:nvPr/>
        </p:nvSpPr>
        <p:spPr>
          <a:xfrm>
            <a:off x="6478172" y="6127234"/>
            <a:ext cx="5526256" cy="369332"/>
          </a:xfrm>
          <a:prstGeom prst="rect">
            <a:avLst/>
          </a:prstGeom>
        </p:spPr>
        <p:txBody>
          <a:bodyPr wrap="none">
            <a:spAutoFit/>
          </a:bodyPr>
          <a:lstStyle/>
          <a:p>
            <a:r>
              <a:rPr lang="nl-NL" dirty="0" smtClean="0"/>
              <a:t>Bron: http://www.lookonline.com/masters_firstview.html</a:t>
            </a:r>
            <a:endParaRPr lang="nl-NL" dirty="0"/>
          </a:p>
        </p:txBody>
      </p:sp>
    </p:spTree>
    <p:extLst>
      <p:ext uri="{BB962C8B-B14F-4D97-AF65-F5344CB8AC3E}">
        <p14:creationId xmlns:p14="http://schemas.microsoft.com/office/powerpoint/2010/main" val="3687650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r>
              <a:rPr lang="en-US" dirty="0" smtClean="0"/>
              <a:t>“At the instigation of The French Fashion Federation, a criminal investigation was started against </a:t>
            </a:r>
            <a:r>
              <a:rPr lang="en-US" dirty="0" err="1" smtClean="0"/>
              <a:t>Marcio</a:t>
            </a:r>
            <a:r>
              <a:rPr lang="en-US" dirty="0" smtClean="0"/>
              <a:t>, myself, and another photographer who was working for us. In mid-2000, just as we were walking out of the Chanel show in Paris, we were stopped by the police, and taken to jail. Under French Law, we were brought in for questioning. They could legally hold us for </a:t>
            </a:r>
            <a:r>
              <a:rPr lang="en-US" dirty="0" err="1" smtClean="0"/>
              <a:t>fourty</a:t>
            </a:r>
            <a:r>
              <a:rPr lang="en-US" dirty="0" smtClean="0"/>
              <a:t>-eight hours, but we spent only around thirty-three hours in solitary confinement. To make matters worse, all each of us got was a crummy sandwich”. </a:t>
            </a:r>
            <a:endParaRPr lang="nl-NL" dirty="0"/>
          </a:p>
        </p:txBody>
      </p:sp>
      <p:pic>
        <p:nvPicPr>
          <p:cNvPr id="4" name="Afbeelding 3"/>
          <p:cNvPicPr>
            <a:picLocks noChangeAspect="1"/>
          </p:cNvPicPr>
          <p:nvPr/>
        </p:nvPicPr>
        <p:blipFill>
          <a:blip r:embed="rId2"/>
          <a:stretch>
            <a:fillRect/>
          </a:stretch>
        </p:blipFill>
        <p:spPr>
          <a:xfrm>
            <a:off x="10184645" y="59464"/>
            <a:ext cx="2007355" cy="2395412"/>
          </a:xfrm>
          <a:prstGeom prst="rect">
            <a:avLst/>
          </a:prstGeom>
        </p:spPr>
      </p:pic>
      <p:sp>
        <p:nvSpPr>
          <p:cNvPr id="5" name="Rechthoek 4"/>
          <p:cNvSpPr/>
          <p:nvPr/>
        </p:nvSpPr>
        <p:spPr>
          <a:xfrm>
            <a:off x="6478172" y="6127234"/>
            <a:ext cx="5526256" cy="369332"/>
          </a:xfrm>
          <a:prstGeom prst="rect">
            <a:avLst/>
          </a:prstGeom>
        </p:spPr>
        <p:txBody>
          <a:bodyPr wrap="none">
            <a:spAutoFit/>
          </a:bodyPr>
          <a:lstStyle/>
          <a:p>
            <a:r>
              <a:rPr lang="nl-NL" dirty="0" smtClean="0"/>
              <a:t>Bron: http://www.lookonline.com/masters_firstview.html</a:t>
            </a:r>
            <a:endParaRPr lang="nl-NL" dirty="0"/>
          </a:p>
        </p:txBody>
      </p:sp>
    </p:spTree>
    <p:extLst>
      <p:ext uri="{BB962C8B-B14F-4D97-AF65-F5344CB8AC3E}">
        <p14:creationId xmlns:p14="http://schemas.microsoft.com/office/powerpoint/2010/main" val="45129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Don Ashby</a:t>
            </a:r>
            <a:endParaRPr lang="nl-NL" dirty="0"/>
          </a:p>
        </p:txBody>
      </p:sp>
      <p:sp>
        <p:nvSpPr>
          <p:cNvPr id="3" name="Tijdelijke aanduiding voor inhoud 2"/>
          <p:cNvSpPr>
            <a:spLocks noGrp="1"/>
          </p:cNvSpPr>
          <p:nvPr>
            <p:ph idx="1"/>
          </p:nvPr>
        </p:nvSpPr>
        <p:spPr/>
        <p:txBody>
          <a:bodyPr>
            <a:normAutofit/>
          </a:bodyPr>
          <a:lstStyle/>
          <a:p>
            <a:endParaRPr lang="de-DE" dirty="0" smtClean="0"/>
          </a:p>
          <a:p>
            <a:endParaRPr lang="de-DE" dirty="0"/>
          </a:p>
          <a:p>
            <a:endParaRPr lang="de-DE" dirty="0" smtClean="0"/>
          </a:p>
          <a:p>
            <a:endParaRPr lang="de-DE" dirty="0"/>
          </a:p>
          <a:p>
            <a:endParaRPr lang="de-DE" dirty="0" smtClean="0"/>
          </a:p>
          <a:p>
            <a:endParaRPr lang="de-DE" dirty="0"/>
          </a:p>
          <a:p>
            <a:r>
              <a:rPr lang="de-DE" dirty="0" smtClean="0"/>
              <a:t>EHRM </a:t>
            </a:r>
            <a:r>
              <a:rPr lang="de-DE" dirty="0"/>
              <a:t>10 </a:t>
            </a:r>
            <a:r>
              <a:rPr lang="de-DE" dirty="0" err="1"/>
              <a:t>januari</a:t>
            </a:r>
            <a:r>
              <a:rPr lang="de-DE" dirty="0"/>
              <a:t> 2013, AMI 2014/2, p. 57 m. </a:t>
            </a:r>
            <a:r>
              <a:rPr lang="de-DE" dirty="0" err="1"/>
              <a:t>nt</a:t>
            </a:r>
            <a:r>
              <a:rPr lang="de-DE" dirty="0"/>
              <a:t>. </a:t>
            </a:r>
            <a:r>
              <a:rPr lang="nl-NL" dirty="0" err="1"/>
              <a:t>Dommering</a:t>
            </a:r>
            <a:r>
              <a:rPr lang="nl-NL" dirty="0"/>
              <a:t> </a:t>
            </a:r>
            <a:r>
              <a:rPr lang="nl-NL" dirty="0" smtClean="0"/>
              <a:t>(</a:t>
            </a:r>
            <a:r>
              <a:rPr lang="nl-NL" i="1" dirty="0" smtClean="0"/>
              <a:t>Ashby </a:t>
            </a:r>
            <a:r>
              <a:rPr lang="nl-NL" i="1" dirty="0"/>
              <a:t>Donald/Frankrijk). </a:t>
            </a:r>
            <a:r>
              <a:rPr lang="nl-NL" dirty="0"/>
              <a:t>Zie ook De Cock </a:t>
            </a:r>
            <a:r>
              <a:rPr lang="nl-NL" dirty="0" err="1"/>
              <a:t>Buning</a:t>
            </a:r>
            <a:r>
              <a:rPr lang="nl-NL" dirty="0"/>
              <a:t>,  </a:t>
            </a:r>
            <a:r>
              <a:rPr lang="nl-NL" i="1" dirty="0"/>
              <a:t>IER</a:t>
            </a:r>
            <a:r>
              <a:rPr lang="nl-NL" dirty="0"/>
              <a:t> 2014/36, p. 242. </a:t>
            </a:r>
          </a:p>
        </p:txBody>
      </p:sp>
      <p:pic>
        <p:nvPicPr>
          <p:cNvPr id="4" name="Afbeelding 3"/>
          <p:cNvPicPr>
            <a:picLocks noChangeAspect="1"/>
          </p:cNvPicPr>
          <p:nvPr/>
        </p:nvPicPr>
        <p:blipFill>
          <a:blip r:embed="rId2"/>
          <a:stretch>
            <a:fillRect/>
          </a:stretch>
        </p:blipFill>
        <p:spPr>
          <a:xfrm>
            <a:off x="7018638" y="236007"/>
            <a:ext cx="3821333" cy="4561865"/>
          </a:xfrm>
          <a:prstGeom prst="rect">
            <a:avLst/>
          </a:prstGeom>
        </p:spPr>
      </p:pic>
      <p:sp>
        <p:nvSpPr>
          <p:cNvPr id="5" name="Rechthoek 4"/>
          <p:cNvSpPr/>
          <p:nvPr/>
        </p:nvSpPr>
        <p:spPr>
          <a:xfrm>
            <a:off x="6478172" y="6127234"/>
            <a:ext cx="5526256" cy="369332"/>
          </a:xfrm>
          <a:prstGeom prst="rect">
            <a:avLst/>
          </a:prstGeom>
        </p:spPr>
        <p:txBody>
          <a:bodyPr wrap="none">
            <a:spAutoFit/>
          </a:bodyPr>
          <a:lstStyle/>
          <a:p>
            <a:r>
              <a:rPr lang="nl-NL" dirty="0" smtClean="0"/>
              <a:t>Bron: http://www.lookonline.com/masters_firstview.html</a:t>
            </a:r>
            <a:endParaRPr lang="nl-NL" dirty="0"/>
          </a:p>
        </p:txBody>
      </p:sp>
    </p:spTree>
    <p:extLst>
      <p:ext uri="{BB962C8B-B14F-4D97-AF65-F5344CB8AC3E}">
        <p14:creationId xmlns:p14="http://schemas.microsoft.com/office/powerpoint/2010/main" val="3326191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10 EVRM</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Er moet altijd aan getoetst worden.</a:t>
            </a:r>
          </a:p>
          <a:p>
            <a:pPr marL="0" indent="0">
              <a:buNone/>
            </a:pPr>
            <a:endParaRPr lang="nl-NL" dirty="0" smtClean="0"/>
          </a:p>
          <a:p>
            <a:pPr marL="0" indent="0">
              <a:buNone/>
            </a:pPr>
            <a:r>
              <a:rPr lang="fr-FR" dirty="0" smtClean="0"/>
              <a:t> « nécessaire, dans une société démocratique »?</a:t>
            </a:r>
            <a:endParaRPr lang="nl-NL" dirty="0" smtClean="0"/>
          </a:p>
          <a:p>
            <a:pPr marL="0" indent="0">
              <a:buNone/>
            </a:pPr>
            <a:endParaRPr lang="nl-NL" dirty="0"/>
          </a:p>
          <a:p>
            <a:pPr marL="0" indent="0">
              <a:buNone/>
            </a:pPr>
            <a:r>
              <a:rPr lang="nl-NL" dirty="0" smtClean="0"/>
              <a:t>Zie ook: Conclusie AG Van </a:t>
            </a:r>
            <a:r>
              <a:rPr lang="nl-NL" dirty="0" err="1" smtClean="0"/>
              <a:t>Peursem</a:t>
            </a:r>
            <a:r>
              <a:rPr lang="nl-NL" dirty="0" smtClean="0"/>
              <a:t> HR 9 januari 2015, ECLI:NL:PHR:2015:7 (</a:t>
            </a:r>
            <a:r>
              <a:rPr lang="nl-NL" dirty="0" err="1" smtClean="0"/>
              <a:t>GeenStijl</a:t>
            </a:r>
            <a:r>
              <a:rPr lang="nl-NL" dirty="0" smtClean="0"/>
              <a:t>/</a:t>
            </a:r>
            <a:r>
              <a:rPr lang="nl-NL" dirty="0" err="1" smtClean="0"/>
              <a:t>Sanoma</a:t>
            </a:r>
            <a:r>
              <a:rPr lang="nl-NL" dirty="0" smtClean="0"/>
              <a:t>-Playboy-Britt Dekker). </a:t>
            </a:r>
          </a:p>
          <a:p>
            <a:pPr marL="0" indent="0">
              <a:buNone/>
            </a:pPr>
            <a:endParaRPr lang="nl-NL" dirty="0"/>
          </a:p>
          <a:p>
            <a:pPr marL="0" indent="0">
              <a:buNone/>
            </a:pPr>
            <a:r>
              <a:rPr lang="fr-FR" dirty="0" smtClean="0"/>
              <a:t>«la marge d’appréciation particulièrement importante »</a:t>
            </a:r>
            <a:endParaRPr lang="nl-NL" dirty="0"/>
          </a:p>
        </p:txBody>
      </p:sp>
    </p:spTree>
    <p:extLst>
      <p:ext uri="{BB962C8B-B14F-4D97-AF65-F5344CB8AC3E}">
        <p14:creationId xmlns:p14="http://schemas.microsoft.com/office/powerpoint/2010/main" val="3704121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smtClean="0"/>
          </a:p>
          <a:p>
            <a:r>
              <a:rPr lang="nl-NL" dirty="0" smtClean="0"/>
              <a:t>Hof Amsterdam 8 juli 1999 (Anne Frank Fonds/Het Parool) </a:t>
            </a:r>
          </a:p>
          <a:p>
            <a:endParaRPr lang="nl-NL" dirty="0"/>
          </a:p>
          <a:p>
            <a:r>
              <a:rPr lang="nl-NL" dirty="0" smtClean="0"/>
              <a:t>Hof Den Haag 4 september 2003, ECLI:NL:GHSGR:2003:AI5638, (</a:t>
            </a:r>
            <a:r>
              <a:rPr lang="nl-NL" dirty="0" err="1" smtClean="0"/>
              <a:t>Sciento­lo­gy</a:t>
            </a:r>
            <a:r>
              <a:rPr lang="nl-NL" dirty="0" smtClean="0"/>
              <a:t>). </a:t>
            </a:r>
          </a:p>
          <a:p>
            <a:r>
              <a:rPr lang="nl-NL" dirty="0" err="1" smtClean="0"/>
              <a:t>Vzr</a:t>
            </a:r>
            <a:r>
              <a:rPr lang="nl-NL" dirty="0" smtClean="0"/>
              <a:t>. Rb. Den Haag 4 mei 2011,  ECLI:NL:RBSGR:2011:BQ3525, (</a:t>
            </a:r>
            <a:r>
              <a:rPr lang="nl-NL" dirty="0" err="1" smtClean="0"/>
              <a:t>Plesner</a:t>
            </a:r>
            <a:r>
              <a:rPr lang="nl-NL" dirty="0" smtClean="0"/>
              <a:t>/</a:t>
            </a:r>
            <a:r>
              <a:rPr lang="nl-NL" dirty="0" err="1" smtClean="0"/>
              <a:t>Lous</a:t>
            </a:r>
            <a:r>
              <a:rPr lang="nl-NL" dirty="0" smtClean="0"/>
              <a:t> Vuitton). </a:t>
            </a:r>
            <a:endParaRPr lang="nl-NL" dirty="0"/>
          </a:p>
        </p:txBody>
      </p:sp>
    </p:spTree>
    <p:extLst>
      <p:ext uri="{BB962C8B-B14F-4D97-AF65-F5344CB8AC3E}">
        <p14:creationId xmlns:p14="http://schemas.microsoft.com/office/powerpoint/2010/main" val="2821946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2038865" y="904360"/>
            <a:ext cx="7866350" cy="4293716"/>
          </a:xfrm>
          <a:prstGeom prst="rect">
            <a:avLst/>
          </a:prstGeom>
        </p:spPr>
      </p:pic>
    </p:spTree>
    <p:extLst>
      <p:ext uri="{BB962C8B-B14F-4D97-AF65-F5344CB8AC3E}">
        <p14:creationId xmlns:p14="http://schemas.microsoft.com/office/powerpoint/2010/main" val="112948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1548713" y="365125"/>
            <a:ext cx="8353167" cy="5153774"/>
          </a:xfrm>
          <a:prstGeom prst="rect">
            <a:avLst/>
          </a:prstGeom>
        </p:spPr>
      </p:pic>
    </p:spTree>
    <p:extLst>
      <p:ext uri="{BB962C8B-B14F-4D97-AF65-F5344CB8AC3E}">
        <p14:creationId xmlns:p14="http://schemas.microsoft.com/office/powerpoint/2010/main" val="596771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799</Words>
  <Application>Microsoft Office PowerPoint</Application>
  <PresentationFormat>Aangepast</PresentationFormat>
  <Paragraphs>98</Paragraphs>
  <Slides>23</Slides>
  <Notes>0</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Kantoorthema</vt:lpstr>
      <vt:lpstr>Je suis Ashby Donald</vt:lpstr>
      <vt:lpstr>PowerPoint-presentatie</vt:lpstr>
      <vt:lpstr>PowerPoint-presentatie</vt:lpstr>
      <vt:lpstr>PowerPoint-presentatie</vt:lpstr>
      <vt:lpstr>Don Ashby</vt:lpstr>
      <vt:lpstr>10 EVRM</vt:lpstr>
      <vt:lpstr>PowerPoint-presentatie</vt:lpstr>
      <vt:lpstr>PowerPoint-presentatie</vt:lpstr>
      <vt:lpstr>PowerPoint-presentatie</vt:lpstr>
      <vt:lpstr>ADVIES 2/13 VAN HET HOF (voltallige zitting)</vt:lpstr>
      <vt:lpstr>Hof EU past het EVRM niet toe.</vt:lpstr>
      <vt:lpstr>Alles wordt getoetst aan het Handvest</vt:lpstr>
      <vt:lpstr>Scarlet Extended/Sabam:</vt:lpstr>
      <vt:lpstr>Handvest</vt:lpstr>
      <vt:lpstr>Artikel 13 Handvest</vt:lpstr>
      <vt:lpstr>Kunstvrijheid</vt:lpstr>
      <vt:lpstr>Voorbeeld</vt:lpstr>
      <vt:lpstr>PowerPoint-presentatie</vt:lpstr>
      <vt:lpstr>PowerPoint-presentatie</vt:lpstr>
      <vt:lpstr>Artikel 13 Auteurswet</vt:lpstr>
      <vt:lpstr>Freie Benutzung     en   Vrije bewerking?</vt:lpstr>
      <vt:lpstr>PowerPoint-presentatie</vt:lpstr>
      <vt:lpstr>Stelling: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 suis Ashby Donald</dc:title>
  <dc:creator>Gebuiker</dc:creator>
  <cp:lastModifiedBy>Jasmin van Eenenaam</cp:lastModifiedBy>
  <cp:revision>13</cp:revision>
  <dcterms:created xsi:type="dcterms:W3CDTF">2015-02-13T07:36:21Z</dcterms:created>
  <dcterms:modified xsi:type="dcterms:W3CDTF">2015-02-17T15:42:27Z</dcterms:modified>
</cp:coreProperties>
</file>