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7" r:id="rId3"/>
    <p:sldId id="289" r:id="rId4"/>
    <p:sldId id="292" r:id="rId5"/>
    <p:sldId id="290" r:id="rId6"/>
    <p:sldId id="295" r:id="rId7"/>
    <p:sldId id="291" r:id="rId8"/>
    <p:sldId id="288" r:id="rId9"/>
    <p:sldId id="296" r:id="rId10"/>
    <p:sldId id="294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1B68"/>
    <a:srgbClr val="E98300"/>
    <a:srgbClr val="004E92"/>
    <a:srgbClr val="257835"/>
    <a:srgbClr val="90003E"/>
    <a:srgbClr val="BEB511"/>
    <a:srgbClr val="BC0031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3" autoAdjust="0"/>
    <p:restoredTop sz="81455" autoAdjust="0"/>
  </p:normalViewPr>
  <p:slideViewPr>
    <p:cSldViewPr>
      <p:cViewPr>
        <p:scale>
          <a:sx n="75" d="100"/>
          <a:sy n="75" d="100"/>
        </p:scale>
        <p:origin x="-21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42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C418E84-54D6-4C47-8AC3-76961073C7F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97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 om de opmaakprofielen van de modeltekst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326E65F-D9C2-4CFF-A674-34DB121BA3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12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5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EC722F-340D-45E9-898F-E809308EDCBA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overname</a:t>
            </a:r>
            <a:r>
              <a:rPr lang="en-US" dirty="0" smtClean="0"/>
              <a:t> van </a:t>
            </a:r>
            <a:r>
              <a:rPr lang="en-US" dirty="0" err="1" smtClean="0"/>
              <a:t>gegevens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beschermde</a:t>
            </a:r>
            <a:r>
              <a:rPr lang="en-US" dirty="0" smtClean="0"/>
              <a:t> databank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andere</a:t>
            </a:r>
            <a:r>
              <a:rPr lang="en-US" dirty="0" smtClean="0"/>
              <a:t> databank </a:t>
            </a:r>
            <a:r>
              <a:rPr lang="en-US" dirty="0" err="1" smtClean="0"/>
              <a:t>nadat</a:t>
            </a:r>
            <a:r>
              <a:rPr lang="en-US" dirty="0" smtClean="0"/>
              <a:t> de </a:t>
            </a:r>
            <a:r>
              <a:rPr lang="en-US" dirty="0" err="1" smtClean="0"/>
              <a:t>eerste</a:t>
            </a:r>
            <a:r>
              <a:rPr lang="en-US" dirty="0" smtClean="0"/>
              <a:t> databank op </a:t>
            </a:r>
            <a:r>
              <a:rPr lang="en-US" dirty="0" err="1" smtClean="0"/>
              <a:t>scherm</a:t>
            </a:r>
            <a:r>
              <a:rPr lang="en-US" dirty="0" smtClean="0"/>
              <a:t> is </a:t>
            </a:r>
            <a:r>
              <a:rPr lang="en-US" dirty="0" err="1" smtClean="0"/>
              <a:t>geraadpleegd</a:t>
            </a:r>
            <a:r>
              <a:rPr lang="en-US" dirty="0" smtClean="0"/>
              <a:t> en de </a:t>
            </a:r>
            <a:r>
              <a:rPr lang="en-US" dirty="0" err="1" smtClean="0"/>
              <a:t>hierin</a:t>
            </a:r>
            <a:r>
              <a:rPr lang="en-US" dirty="0" smtClean="0"/>
              <a:t> </a:t>
            </a:r>
            <a:r>
              <a:rPr lang="en-US" dirty="0" err="1" smtClean="0"/>
              <a:t>vervatte</a:t>
            </a:r>
            <a:r>
              <a:rPr lang="en-US" dirty="0" smtClean="0"/>
              <a:t> </a:t>
            </a:r>
            <a:r>
              <a:rPr lang="en-US" dirty="0" err="1" smtClean="0"/>
              <a:t>gegevens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beoordeeld</a:t>
            </a:r>
            <a:r>
              <a:rPr lang="en-US" dirty="0" smtClean="0"/>
              <a:t>, </a:t>
            </a:r>
            <a:r>
              <a:rPr lang="en-US" dirty="0" err="1" smtClean="0"/>
              <a:t>een</a:t>
            </a:r>
            <a:r>
              <a:rPr lang="en-US" dirty="0" smtClean="0"/>
              <a:t> „</a:t>
            </a:r>
            <a:r>
              <a:rPr lang="en-US" dirty="0" err="1" smtClean="0"/>
              <a:t>opvraging</a:t>
            </a:r>
            <a:r>
              <a:rPr lang="en-US" dirty="0" smtClean="0"/>
              <a:t>” in de </a:t>
            </a:r>
            <a:r>
              <a:rPr lang="en-US" dirty="0" err="1" smtClean="0"/>
              <a:t>zin</a:t>
            </a:r>
            <a:r>
              <a:rPr lang="en-US" dirty="0" smtClean="0"/>
              <a:t> van </a:t>
            </a:r>
            <a:r>
              <a:rPr lang="en-US" dirty="0" err="1" smtClean="0"/>
              <a:t>artikel</a:t>
            </a:r>
            <a:r>
              <a:rPr lang="en-US" dirty="0" smtClean="0"/>
              <a:t> 7 van </a:t>
            </a:r>
            <a:r>
              <a:rPr lang="en-US" dirty="0" err="1" smtClean="0"/>
              <a:t>richtlijn</a:t>
            </a:r>
            <a:r>
              <a:rPr lang="en-US" dirty="0" smtClean="0"/>
              <a:t> 96/9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vormen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zover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sprake</a:t>
            </a:r>
            <a:r>
              <a:rPr lang="en-US" dirty="0" smtClean="0"/>
              <a:t> is van de </a:t>
            </a:r>
            <a:r>
              <a:rPr lang="en-US" dirty="0" err="1" smtClean="0"/>
              <a:t>overbrenging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– </a:t>
            </a:r>
            <a:r>
              <a:rPr lang="en-US" dirty="0" err="1" smtClean="0"/>
              <a:t>vanuit</a:t>
            </a:r>
            <a:r>
              <a:rPr lang="en-US" dirty="0" smtClean="0"/>
              <a:t> </a:t>
            </a:r>
            <a:r>
              <a:rPr lang="en-US" dirty="0" err="1" smtClean="0"/>
              <a:t>kwalitatief</a:t>
            </a:r>
            <a:r>
              <a:rPr lang="en-US" dirty="0" smtClean="0"/>
              <a:t> of </a:t>
            </a:r>
            <a:r>
              <a:rPr lang="en-US" dirty="0" err="1" smtClean="0"/>
              <a:t>kwantitatief</a:t>
            </a:r>
            <a:r>
              <a:rPr lang="en-US" dirty="0" smtClean="0"/>
              <a:t> </a:t>
            </a:r>
            <a:r>
              <a:rPr lang="en-US" dirty="0" err="1" smtClean="0"/>
              <a:t>opzicht</a:t>
            </a:r>
            <a:r>
              <a:rPr lang="en-US" dirty="0" smtClean="0"/>
              <a:t> – </a:t>
            </a:r>
            <a:r>
              <a:rPr lang="en-US" dirty="0" err="1" smtClean="0"/>
              <a:t>substantieel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r>
              <a:rPr lang="en-US" dirty="0" smtClean="0"/>
              <a:t> van de </a:t>
            </a:r>
            <a:r>
              <a:rPr lang="en-US" dirty="0" err="1" smtClean="0"/>
              <a:t>inhoud</a:t>
            </a:r>
            <a:r>
              <a:rPr lang="en-US" dirty="0" smtClean="0"/>
              <a:t> van de </a:t>
            </a:r>
            <a:r>
              <a:rPr lang="en-US" dirty="0" err="1" smtClean="0"/>
              <a:t>beschermde</a:t>
            </a:r>
            <a:r>
              <a:rPr lang="en-US" dirty="0" smtClean="0"/>
              <a:t> databank of van </a:t>
            </a:r>
            <a:r>
              <a:rPr lang="en-US" dirty="0" err="1" smtClean="0"/>
              <a:t>overbrengingen</a:t>
            </a:r>
            <a:r>
              <a:rPr lang="en-US" dirty="0" smtClean="0"/>
              <a:t> van </a:t>
            </a:r>
            <a:r>
              <a:rPr lang="en-US" dirty="0" err="1" smtClean="0"/>
              <a:t>niet-substantiële</a:t>
            </a:r>
            <a:r>
              <a:rPr lang="en-US" dirty="0" smtClean="0"/>
              <a:t> </a:t>
            </a:r>
            <a:r>
              <a:rPr lang="en-US" dirty="0" err="1" smtClean="0"/>
              <a:t>delen</a:t>
            </a:r>
            <a:r>
              <a:rPr lang="en-US" dirty="0" smtClean="0"/>
              <a:t> die door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repetitief</a:t>
            </a:r>
            <a:r>
              <a:rPr lang="en-US" dirty="0" smtClean="0"/>
              <a:t> en </a:t>
            </a:r>
            <a:r>
              <a:rPr lang="en-US" dirty="0" err="1" smtClean="0"/>
              <a:t>systematisch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geleid</a:t>
            </a:r>
            <a:r>
              <a:rPr lang="en-US" dirty="0" smtClean="0"/>
              <a:t> tot de </a:t>
            </a:r>
            <a:r>
              <a:rPr lang="en-US" dirty="0" err="1" smtClean="0"/>
              <a:t>reconstructie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substantieel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r>
              <a:rPr lang="en-US" dirty="0" smtClean="0"/>
              <a:t> van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inhoud</a:t>
            </a:r>
            <a:r>
              <a:rPr lang="en-US" dirty="0" smtClean="0"/>
              <a:t>, </a:t>
            </a:r>
            <a:r>
              <a:rPr lang="en-US" dirty="0" err="1" smtClean="0"/>
              <a:t>wat</a:t>
            </a:r>
            <a:r>
              <a:rPr lang="en-US" dirty="0" smtClean="0"/>
              <a:t> door de </a:t>
            </a:r>
            <a:r>
              <a:rPr lang="en-US" dirty="0" err="1" smtClean="0"/>
              <a:t>verwijzende</a:t>
            </a:r>
            <a:r>
              <a:rPr lang="en-US" dirty="0" smtClean="0"/>
              <a:t> </a:t>
            </a:r>
            <a:r>
              <a:rPr lang="en-US" dirty="0" err="1" smtClean="0"/>
              <a:t>rechter</a:t>
            </a:r>
            <a:r>
              <a:rPr lang="en-US" dirty="0" smtClean="0"/>
              <a:t> </a:t>
            </a:r>
            <a:r>
              <a:rPr lang="en-US" dirty="0" err="1" smtClean="0"/>
              <a:t>dient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beoordeeld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26E65F-D9C2-4CFF-A674-34DB121BA31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7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91000"/>
            <a:ext cx="8153400" cy="10668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GB" noProof="0" smtClean="0"/>
              <a:t>Titelstijl van model bewerken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410200"/>
            <a:ext cx="8153400" cy="609600"/>
          </a:xfrm>
        </p:spPr>
        <p:txBody>
          <a:bodyPr/>
          <a:lstStyle>
            <a:lvl1pPr marL="0" indent="0">
              <a:buFont typeface="Wingdings 2" pitchFamily="18" charset="2"/>
              <a:buNone/>
              <a:defRPr/>
            </a:lvl1pPr>
          </a:lstStyle>
          <a:p>
            <a:pPr lvl="0"/>
            <a:r>
              <a:rPr lang="en-GB" noProof="0" smtClean="0"/>
              <a:t>Klik om de titelstijl van het model te bewerken</a:t>
            </a:r>
          </a:p>
        </p:txBody>
      </p:sp>
      <p:pic>
        <p:nvPicPr>
          <p:cNvPr id="6" name="Picture 4" descr="IVIR-LOGO-BI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0392" y="228942"/>
            <a:ext cx="840194" cy="4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3088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350" y="1295400"/>
            <a:ext cx="1847850" cy="4572000"/>
          </a:xfrm>
        </p:spPr>
        <p:txBody>
          <a:bodyPr vert="eaVert"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95400"/>
            <a:ext cx="5391150" cy="4572000"/>
          </a:xfrm>
        </p:spPr>
        <p:txBody>
          <a:bodyPr vert="eaVert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379E7-C74E-4002-AE66-BA9B1EB76BB9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D13FA-F380-4646-93AA-AE09857042B6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483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FBE45-E286-4AEE-9EA1-1A976595E713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F061F-5A3A-42DE-90A3-AF51E8D6A14D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04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0E1EF-5A42-43D2-943F-B6A12E0697C6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dirty="0" smtClean="0"/>
              <a:t>Institute for Information Law - </a:t>
            </a:r>
            <a:r>
              <a:rPr lang="en-GB" noProof="0" dirty="0" err="1" smtClean="0"/>
              <a:t>IViR</a:t>
            </a:r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6E88A-5C88-442D-B384-CA5335A5BE64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1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619500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0" y="2514600"/>
            <a:ext cx="3619500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71AB-B37E-49AA-B21F-C3CB8A601618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4923D-FE16-41E4-AE37-4555DC8861AD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937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9AD0-124E-4FDE-8866-15E43A975234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56F22-CB98-46A5-A8F5-2ACD325EA6BB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81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DFDC0-A801-4714-80D4-7100B7BA6F51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AA419-29EB-4E04-9756-7C25EDE643C2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953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308EB-680A-4B72-9B7E-D41FCE77E98E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17266-CF18-4AE8-B1A9-C7705EAE7FE8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153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D62A7-D9E9-44FC-A066-229C0B0B3CD0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FDA1B-ADB6-482C-B3A4-1267A6F5A147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05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83B82-B194-477C-BD0E-4CC14C73C5A6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E585F-47D5-43B5-A30D-453DD9F2D33B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10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5400"/>
            <a:ext cx="7391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39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tekststijl</a:t>
            </a:r>
            <a:r>
              <a:rPr lang="en-GB" noProof="0" dirty="0" smtClean="0"/>
              <a:t> van het model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/>
            </a:lvl1pPr>
          </a:lstStyle>
          <a:p>
            <a:pPr>
              <a:defRPr/>
            </a:pPr>
            <a:fld id="{97303E78-CAF8-4975-B44F-2C1ABE206DEF}" type="datetime4">
              <a:rPr lang="en-GB" noProof="0" smtClean="0"/>
              <a:t>24 February 2015</a:t>
            </a:fld>
            <a:endParaRPr lang="en-GB" noProof="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0" y="6324600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BC0031"/>
                </a:solidFill>
              </a:defRPr>
            </a:lvl1pPr>
          </a:lstStyle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324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BC0031"/>
                </a:solidFill>
              </a:defRPr>
            </a:lvl1pPr>
          </a:lstStyle>
          <a:p>
            <a:pPr>
              <a:defRPr/>
            </a:pPr>
            <a:fld id="{B9966FB9-CFC0-4A22-95CE-32A97F9A64A7}" type="slidenum">
              <a:rPr lang="en-GB" noProof="0" smtClean="0"/>
              <a:pPr>
                <a:defRPr/>
              </a:pPr>
              <a:t>‹nr.›</a:t>
            </a:fld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924800" y="6248400"/>
            <a:ext cx="0" cy="304800"/>
          </a:xfrm>
          <a:prstGeom prst="line">
            <a:avLst/>
          </a:prstGeom>
          <a:noFill/>
          <a:ln w="9525">
            <a:solidFill>
              <a:srgbClr val="BC003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57800" y="6248400"/>
            <a:ext cx="0" cy="304800"/>
          </a:xfrm>
          <a:prstGeom prst="line">
            <a:avLst/>
          </a:prstGeom>
          <a:noFill/>
          <a:ln w="9525">
            <a:solidFill>
              <a:srgbClr val="BC003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noProof="0"/>
          </a:p>
        </p:txBody>
      </p:sp>
      <p:pic>
        <p:nvPicPr>
          <p:cNvPr id="10" name="Picture 4" descr="IVIR-LOGO-BI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0392" y="228942"/>
            <a:ext cx="840194" cy="4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Wingdings 2" pitchFamily="18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60000"/>
        <a:buFont typeface="Wingdings 2" pitchFamily="18" charset="2"/>
        <a:buChar char="£"/>
        <a:defRPr sz="2400">
          <a:solidFill>
            <a:schemeClr val="tx1"/>
          </a:solidFill>
          <a:latin typeface="+mn-lt"/>
        </a:defRPr>
      </a:lvl2pPr>
      <a:lvl3pPr marL="12573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"/>
        <a:defRPr sz="1800">
          <a:solidFill>
            <a:schemeClr val="tx1"/>
          </a:solidFill>
          <a:latin typeface="+mn-lt"/>
        </a:defRPr>
      </a:lvl3pPr>
      <a:lvl4pPr marL="17145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"/>
        <a:defRPr sz="1800">
          <a:solidFill>
            <a:schemeClr val="tx1"/>
          </a:solidFill>
          <a:latin typeface="+mn-lt"/>
        </a:defRPr>
      </a:lvl4pPr>
      <a:lvl5pPr marL="21717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Ò"/>
        <a:defRPr sz="1800">
          <a:solidFill>
            <a:schemeClr val="tx1"/>
          </a:solidFill>
          <a:latin typeface="+mn-lt"/>
        </a:defRPr>
      </a:lvl5pPr>
      <a:lvl6pPr marL="26289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Ò"/>
        <a:defRPr sz="2000">
          <a:solidFill>
            <a:schemeClr val="tx1"/>
          </a:solidFill>
          <a:latin typeface="+mn-lt"/>
        </a:defRPr>
      </a:lvl6pPr>
      <a:lvl7pPr marL="30861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Ò"/>
        <a:defRPr sz="2000">
          <a:solidFill>
            <a:schemeClr val="tx1"/>
          </a:solidFill>
          <a:latin typeface="+mn-lt"/>
        </a:defRPr>
      </a:lvl7pPr>
      <a:lvl8pPr marL="35433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Ò"/>
        <a:defRPr sz="2000">
          <a:solidFill>
            <a:schemeClr val="tx1"/>
          </a:solidFill>
          <a:latin typeface="+mn-lt"/>
        </a:defRPr>
      </a:lvl8pPr>
      <a:lvl9pPr marL="40005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18" charset="2"/>
        <a:buChar char="Ò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Text and data mining – Meer </a:t>
            </a:r>
            <a:r>
              <a:rPr lang="en-GB" sz="3600" smtClean="0"/>
              <a:t>ruimte </a:t>
            </a:r>
            <a:r>
              <a:rPr lang="en-GB" sz="3600" dirty="0" smtClean="0"/>
              <a:t>in het </a:t>
            </a:r>
            <a:r>
              <a:rPr lang="en-GB" sz="3600" dirty="0" err="1" smtClean="0"/>
              <a:t>bestaande</a:t>
            </a:r>
            <a:r>
              <a:rPr lang="en-GB" sz="3600" dirty="0" smtClean="0"/>
              <a:t> </a:t>
            </a:r>
            <a:r>
              <a:rPr lang="en-GB" sz="3600" dirty="0" err="1" smtClean="0"/>
              <a:t>systeem</a:t>
            </a:r>
            <a:r>
              <a:rPr lang="en-GB" sz="3600" dirty="0" smtClean="0"/>
              <a:t>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L. Guibault, </a:t>
            </a:r>
            <a:r>
              <a:rPr lang="en-GB" dirty="0" err="1" smtClean="0"/>
              <a:t>VvA</a:t>
            </a:r>
            <a:r>
              <a:rPr lang="en-GB" dirty="0" smtClean="0"/>
              <a:t> </a:t>
            </a:r>
            <a:r>
              <a:rPr lang="en-GB" dirty="0" err="1" smtClean="0"/>
              <a:t>Ledenvergadering</a:t>
            </a:r>
            <a:r>
              <a:rPr lang="en-GB" dirty="0" smtClean="0"/>
              <a:t>, 13 </a:t>
            </a:r>
            <a:r>
              <a:rPr lang="en-GB" dirty="0" err="1" smtClean="0"/>
              <a:t>februari</a:t>
            </a:r>
            <a:r>
              <a:rPr lang="en-GB" dirty="0" smtClean="0"/>
              <a:t>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Oplossing</a:t>
            </a:r>
            <a:r>
              <a:rPr lang="en-US" dirty="0" smtClean="0"/>
              <a:t> is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puur</a:t>
            </a:r>
            <a:r>
              <a:rPr lang="en-US" dirty="0" smtClean="0"/>
              <a:t> </a:t>
            </a:r>
            <a:r>
              <a:rPr lang="en-US" dirty="0" err="1" smtClean="0"/>
              <a:t>contractueel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Transactiekosten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hoog</a:t>
            </a:r>
            <a:endParaRPr lang="en-US" dirty="0" smtClean="0"/>
          </a:p>
          <a:p>
            <a:r>
              <a:rPr lang="en-US" dirty="0" err="1" smtClean="0"/>
              <a:t>Beperking</a:t>
            </a:r>
            <a:r>
              <a:rPr lang="en-US" dirty="0" smtClean="0"/>
              <a:t> op het </a:t>
            </a:r>
            <a:r>
              <a:rPr lang="en-US" dirty="0" err="1" smtClean="0"/>
              <a:t>auteursrecht</a:t>
            </a:r>
            <a:r>
              <a:rPr lang="en-US" dirty="0" smtClean="0"/>
              <a:t>, maar </a:t>
            </a:r>
            <a:r>
              <a:rPr lang="en-US" dirty="0" err="1" smtClean="0"/>
              <a:t>zeker</a:t>
            </a:r>
            <a:r>
              <a:rPr lang="en-US" dirty="0" smtClean="0"/>
              <a:t> op het </a:t>
            </a:r>
            <a:r>
              <a:rPr lang="en-US" dirty="0" err="1" smtClean="0"/>
              <a:t>databankenrecht</a:t>
            </a:r>
            <a:r>
              <a:rPr lang="en-US" dirty="0" smtClean="0"/>
              <a:t> is </a:t>
            </a:r>
            <a:r>
              <a:rPr lang="en-US" dirty="0" err="1" smtClean="0"/>
              <a:t>nodig</a:t>
            </a:r>
            <a:endParaRPr lang="en-US" dirty="0"/>
          </a:p>
          <a:p>
            <a:r>
              <a:rPr lang="en-US" dirty="0" smtClean="0"/>
              <a:t>Anders </a:t>
            </a:r>
            <a:r>
              <a:rPr lang="en-US" dirty="0" err="1" smtClean="0"/>
              <a:t>kan</a:t>
            </a:r>
            <a:r>
              <a:rPr lang="en-US" dirty="0" smtClean="0"/>
              <a:t> de </a:t>
            </a:r>
            <a:r>
              <a:rPr lang="en-US" dirty="0" err="1" smtClean="0"/>
              <a:t>wetenschap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optimaal</a:t>
            </a:r>
            <a:r>
              <a:rPr lang="en-US" dirty="0" smtClean="0"/>
              <a:t> van de </a:t>
            </a:r>
            <a:r>
              <a:rPr lang="en-US" dirty="0" err="1" smtClean="0"/>
              <a:t>technische</a:t>
            </a:r>
            <a:r>
              <a:rPr lang="en-US" dirty="0" smtClean="0"/>
              <a:t> </a:t>
            </a:r>
            <a:r>
              <a:rPr lang="en-US" dirty="0" err="1" smtClean="0"/>
              <a:t>ontwikkelingen</a:t>
            </a:r>
            <a:r>
              <a:rPr lang="en-US" dirty="0" smtClean="0"/>
              <a:t> </a:t>
            </a:r>
            <a:r>
              <a:rPr lang="en-US" dirty="0" err="1" smtClean="0"/>
              <a:t>profiteren</a:t>
            </a:r>
            <a:endParaRPr lang="en-US" dirty="0" smtClean="0"/>
          </a:p>
          <a:p>
            <a:r>
              <a:rPr lang="en-US" dirty="0" smtClean="0"/>
              <a:t>UK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beperking</a:t>
            </a:r>
            <a:r>
              <a:rPr lang="en-US" dirty="0" smtClean="0"/>
              <a:t> </a:t>
            </a:r>
            <a:r>
              <a:rPr lang="en-US" dirty="0" err="1" smtClean="0"/>
              <a:t>ingevoerd</a:t>
            </a:r>
            <a:r>
              <a:rPr lang="en-US" dirty="0" smtClean="0"/>
              <a:t> – EG </a:t>
            </a:r>
            <a:r>
              <a:rPr lang="en-US" dirty="0" err="1" smtClean="0"/>
              <a:t>denkt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over </a:t>
            </a:r>
            <a:r>
              <a:rPr lang="en-US" smtClean="0"/>
              <a:t>naar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Ruimte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TDM </a:t>
            </a:r>
            <a:r>
              <a:rPr lang="en-US" dirty="0" err="1" smtClean="0"/>
              <a:t>beperking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FBE45-E286-4AEE-9EA1-1A976595E713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F061F-5A3A-42DE-90A3-AF51E8D6A14D}" type="slidenum">
              <a:rPr lang="en-GB" noProof="0" smtClean="0"/>
              <a:pPr>
                <a:defRPr/>
              </a:pPr>
              <a:t>10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55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err="1" smtClean="0"/>
              <a:t>Wat</a:t>
            </a:r>
            <a:r>
              <a:rPr lang="en-GB" sz="2400" dirty="0" smtClean="0"/>
              <a:t> is Text and Data Mining (TDM)?</a:t>
            </a:r>
          </a:p>
          <a:p>
            <a:r>
              <a:rPr lang="en-GB" dirty="0" err="1" smtClean="0"/>
              <a:t>Waarom</a:t>
            </a:r>
            <a:r>
              <a:rPr lang="en-GB" dirty="0" smtClean="0"/>
              <a:t> TDM?</a:t>
            </a:r>
            <a:endParaRPr lang="en-GB" sz="2400" dirty="0" smtClean="0"/>
          </a:p>
          <a:p>
            <a:r>
              <a:rPr lang="en-GB" dirty="0" err="1" smtClean="0"/>
              <a:t>Wat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 de IE </a:t>
            </a:r>
            <a:r>
              <a:rPr lang="en-GB" dirty="0" err="1" smtClean="0"/>
              <a:t>implicaties</a:t>
            </a:r>
            <a:r>
              <a:rPr lang="en-GB" dirty="0" smtClean="0"/>
              <a:t> van TDM?</a:t>
            </a:r>
          </a:p>
          <a:p>
            <a:r>
              <a:rPr lang="en-GB" dirty="0" smtClean="0"/>
              <a:t>TDM in de </a:t>
            </a:r>
            <a:r>
              <a:rPr lang="en-GB" dirty="0" err="1" smtClean="0"/>
              <a:t>praktijk</a:t>
            </a:r>
            <a:r>
              <a:rPr lang="en-GB" dirty="0" smtClean="0"/>
              <a:t>?</a:t>
            </a:r>
          </a:p>
          <a:p>
            <a:r>
              <a:rPr lang="en-GB" sz="2400" dirty="0" err="1" smtClean="0"/>
              <a:t>Ruimt</a:t>
            </a:r>
            <a:r>
              <a:rPr lang="en-GB" dirty="0" err="1" smtClean="0"/>
              <a:t>e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TDM </a:t>
            </a:r>
            <a:r>
              <a:rPr lang="en-GB" dirty="0" err="1" smtClean="0"/>
              <a:t>beperking</a:t>
            </a:r>
            <a:r>
              <a:rPr lang="en-GB" dirty="0" smtClean="0"/>
              <a:t>?</a:t>
            </a:r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Inhoud</a:t>
            </a:r>
            <a:endParaRPr lang="en-GB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5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957DFB-D96B-4A6C-902C-45876B8F76CD}" type="datetime4">
              <a:rPr lang="en-GB" sz="1000" b="0" smtClean="0"/>
              <a:t>24 February 2015</a:t>
            </a:fld>
            <a:endParaRPr lang="en-GB" sz="1000" b="0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5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000" b="0" smtClean="0">
                <a:solidFill>
                  <a:srgbClr val="BC0031"/>
                </a:solidFill>
              </a:rPr>
              <a:t>Institute for Information Law - IViR</a:t>
            </a:r>
            <a:endParaRPr lang="en-GB" sz="1000" b="0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5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5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5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B55FBC-184F-4F9E-854E-418039970002}" type="slidenum">
              <a:rPr lang="en-GB" sz="1000" b="0" smtClean="0">
                <a:solidFill>
                  <a:srgbClr val="BC0031"/>
                </a:solidFill>
              </a:rPr>
              <a:pPr eaLnBrk="1" hangingPunct="1"/>
              <a:t>2</a:t>
            </a:fld>
            <a:endParaRPr lang="en-GB" sz="10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348880"/>
            <a:ext cx="7560840" cy="302433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Het</a:t>
            </a:r>
            <a:r>
              <a:rPr lang="en-US" sz="3200" b="1" dirty="0" smtClean="0"/>
              <a:t> </a:t>
            </a:r>
            <a:r>
              <a:rPr lang="en-US" sz="3200" dirty="0" err="1" smtClean="0"/>
              <a:t>gericht</a:t>
            </a:r>
            <a:r>
              <a:rPr lang="en-US" sz="3200" dirty="0" smtClean="0"/>
              <a:t> </a:t>
            </a:r>
            <a:r>
              <a:rPr lang="en-US" sz="3200" dirty="0" err="1"/>
              <a:t>zoeken</a:t>
            </a:r>
            <a:r>
              <a:rPr lang="en-US" sz="3200" dirty="0"/>
              <a:t> </a:t>
            </a:r>
            <a:r>
              <a:rPr lang="en-US" sz="3200" dirty="0" err="1"/>
              <a:t>naar</a:t>
            </a:r>
            <a:r>
              <a:rPr lang="en-US" sz="3200" dirty="0"/>
              <a:t> (</a:t>
            </a:r>
            <a:r>
              <a:rPr lang="en-US" sz="3200" dirty="0" err="1"/>
              <a:t>statistische</a:t>
            </a:r>
            <a:r>
              <a:rPr lang="en-US" sz="3200" dirty="0"/>
              <a:t>) </a:t>
            </a:r>
            <a:r>
              <a:rPr lang="en-US" sz="3200" dirty="0" err="1"/>
              <a:t>verbanden</a:t>
            </a:r>
            <a:r>
              <a:rPr lang="en-US" sz="3200" dirty="0"/>
              <a:t> in </a:t>
            </a:r>
            <a:r>
              <a:rPr lang="en-US" sz="3200" dirty="0" err="1" smtClean="0"/>
              <a:t>grote</a:t>
            </a:r>
            <a:r>
              <a:rPr lang="en-US" sz="3200" dirty="0" smtClean="0"/>
              <a:t> </a:t>
            </a:r>
            <a:r>
              <a:rPr lang="en-US" sz="3200" dirty="0" err="1" smtClean="0"/>
              <a:t>databestanden</a:t>
            </a:r>
            <a:r>
              <a:rPr lang="en-US" sz="3200" dirty="0" smtClean="0"/>
              <a:t> met </a:t>
            </a:r>
            <a:r>
              <a:rPr lang="en-US" sz="3200" dirty="0" err="1"/>
              <a:t>als</a:t>
            </a:r>
            <a:r>
              <a:rPr lang="en-US" sz="3200" dirty="0"/>
              <a:t> </a:t>
            </a:r>
            <a:r>
              <a:rPr lang="en-US" sz="3200" dirty="0" err="1"/>
              <a:t>doel</a:t>
            </a:r>
            <a:r>
              <a:rPr lang="en-US" sz="3200" dirty="0"/>
              <a:t> </a:t>
            </a:r>
            <a:r>
              <a:rPr lang="en-US" sz="3200" dirty="0" err="1"/>
              <a:t>profielen</a:t>
            </a:r>
            <a:r>
              <a:rPr lang="en-US" sz="3200" dirty="0"/>
              <a:t> op </a:t>
            </a:r>
            <a:r>
              <a:rPr lang="en-US" sz="3200" dirty="0" err="1"/>
              <a:t>te</a:t>
            </a:r>
            <a:r>
              <a:rPr lang="en-US" sz="3200" dirty="0"/>
              <a:t> </a:t>
            </a:r>
            <a:r>
              <a:rPr lang="en-US" sz="3200" dirty="0" err="1"/>
              <a:t>stellen</a:t>
            </a:r>
            <a:r>
              <a:rPr lang="en-US" sz="3200" dirty="0"/>
              <a:t> </a:t>
            </a:r>
            <a:r>
              <a:rPr lang="en-US" sz="3200" dirty="0" err="1"/>
              <a:t>voor</a:t>
            </a:r>
            <a:r>
              <a:rPr lang="en-US" sz="3200" dirty="0"/>
              <a:t> </a:t>
            </a:r>
            <a:r>
              <a:rPr lang="en-US" sz="3200" dirty="0" err="1"/>
              <a:t>wetenschappelijk</a:t>
            </a:r>
            <a:r>
              <a:rPr lang="en-US" sz="3200" dirty="0"/>
              <a:t>, </a:t>
            </a:r>
            <a:r>
              <a:rPr lang="en-US" sz="3200" dirty="0" err="1"/>
              <a:t>journalistiek</a:t>
            </a:r>
            <a:r>
              <a:rPr lang="en-US" sz="3200" dirty="0"/>
              <a:t> of </a:t>
            </a:r>
            <a:r>
              <a:rPr lang="en-US" sz="3200" dirty="0" err="1"/>
              <a:t>commercieel</a:t>
            </a:r>
            <a:r>
              <a:rPr lang="en-US" sz="3200" dirty="0"/>
              <a:t> </a:t>
            </a:r>
            <a:r>
              <a:rPr lang="en-US" sz="3200" dirty="0" err="1"/>
              <a:t>gebruik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Wat</a:t>
            </a:r>
            <a:r>
              <a:rPr lang="en-US" dirty="0" smtClean="0"/>
              <a:t> is TDM?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FBE45-E286-4AEE-9EA1-1A976595E713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F061F-5A3A-42DE-90A3-AF51E8D6A14D}" type="slidenum">
              <a:rPr lang="en-GB" noProof="0" smtClean="0"/>
              <a:pPr>
                <a:defRPr/>
              </a:pPr>
              <a:t>3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1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Belangrijke</a:t>
            </a:r>
            <a:r>
              <a:rPr lang="en-US" dirty="0" smtClean="0"/>
              <a:t> </a:t>
            </a:r>
            <a:r>
              <a:rPr lang="en-US" dirty="0" err="1" smtClean="0"/>
              <a:t>toepassing</a:t>
            </a:r>
            <a:r>
              <a:rPr lang="en-US" dirty="0" smtClean="0"/>
              <a:t> in:</a:t>
            </a:r>
          </a:p>
          <a:p>
            <a:pPr lvl="1"/>
            <a:r>
              <a:rPr lang="en-US" dirty="0" err="1" smtClean="0"/>
              <a:t>Medische</a:t>
            </a:r>
            <a:r>
              <a:rPr lang="en-US" dirty="0" smtClean="0"/>
              <a:t> </a:t>
            </a:r>
            <a:r>
              <a:rPr lang="en-US" dirty="0" err="1" smtClean="0"/>
              <a:t>wetenschap</a:t>
            </a:r>
            <a:endParaRPr lang="en-US" dirty="0" smtClean="0"/>
          </a:p>
          <a:p>
            <a:pPr lvl="1"/>
            <a:r>
              <a:rPr lang="en-US" dirty="0" smtClean="0"/>
              <a:t>Milieu- en </a:t>
            </a:r>
            <a:r>
              <a:rPr lang="en-US" dirty="0" err="1" smtClean="0"/>
              <a:t>klimaatverandering</a:t>
            </a:r>
            <a:endParaRPr lang="en-US" dirty="0" smtClean="0"/>
          </a:p>
          <a:p>
            <a:pPr lvl="1"/>
            <a:r>
              <a:rPr lang="en-US" dirty="0" smtClean="0"/>
              <a:t>Socio-</a:t>
            </a:r>
            <a:r>
              <a:rPr lang="en-US" dirty="0" err="1" smtClean="0"/>
              <a:t>historische</a:t>
            </a:r>
            <a:r>
              <a:rPr lang="en-US" dirty="0" smtClean="0"/>
              <a:t> </a:t>
            </a:r>
            <a:r>
              <a:rPr lang="en-US" dirty="0" err="1" smtClean="0"/>
              <a:t>wetenschap</a:t>
            </a:r>
            <a:endParaRPr lang="en-US" dirty="0" smtClean="0"/>
          </a:p>
          <a:p>
            <a:pPr lvl="1"/>
            <a:r>
              <a:rPr lang="en-US" dirty="0" err="1" smtClean="0"/>
              <a:t>Linguistiek</a:t>
            </a:r>
            <a:r>
              <a:rPr lang="en-US" dirty="0" smtClean="0"/>
              <a:t>, </a:t>
            </a:r>
            <a:r>
              <a:rPr lang="en-US" dirty="0" err="1" smtClean="0"/>
              <a:t>egyptologie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Waarom</a:t>
            </a:r>
            <a:r>
              <a:rPr lang="en-US" dirty="0" smtClean="0"/>
              <a:t> TDM?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FBE45-E286-4AEE-9EA1-1A976595E713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F061F-5A3A-42DE-90A3-AF51E8D6A14D}" type="slidenum">
              <a:rPr lang="en-GB" noProof="0" smtClean="0"/>
              <a:pPr>
                <a:defRPr/>
              </a:pPr>
              <a:t>4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99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204864"/>
            <a:ext cx="7391400" cy="3672408"/>
          </a:xfrm>
        </p:spPr>
        <p:txBody>
          <a:bodyPr/>
          <a:lstStyle/>
          <a:p>
            <a:r>
              <a:rPr lang="en-US" dirty="0" err="1" smtClean="0"/>
              <a:t>Auteursrecht</a:t>
            </a:r>
            <a:endParaRPr lang="en-US" dirty="0" smtClean="0"/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gericht</a:t>
            </a:r>
            <a:r>
              <a:rPr lang="en-US" dirty="0" smtClean="0"/>
              <a:t> </a:t>
            </a:r>
            <a:r>
              <a:rPr lang="en-US" dirty="0" err="1" smtClean="0"/>
              <a:t>zoeken</a:t>
            </a:r>
            <a:r>
              <a:rPr lang="en-US" dirty="0" smtClean="0"/>
              <a:t>’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impliceert</a:t>
            </a:r>
            <a:r>
              <a:rPr lang="en-US" dirty="0" smtClean="0"/>
              <a:t> in </a:t>
            </a:r>
            <a:r>
              <a:rPr lang="en-US" dirty="0" err="1" smtClean="0"/>
              <a:t>principe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auteusrecht</a:t>
            </a:r>
            <a:r>
              <a:rPr lang="en-US" dirty="0" smtClean="0"/>
              <a:t> </a:t>
            </a:r>
            <a:r>
              <a:rPr lang="en-US" dirty="0" err="1" smtClean="0"/>
              <a:t>relevante</a:t>
            </a:r>
            <a:r>
              <a:rPr lang="en-US" dirty="0" smtClean="0"/>
              <a:t> </a:t>
            </a:r>
            <a:r>
              <a:rPr lang="en-US" dirty="0" err="1" smtClean="0"/>
              <a:t>handeling</a:t>
            </a:r>
            <a:endParaRPr lang="en-US" dirty="0" smtClean="0"/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gericht</a:t>
            </a:r>
            <a:r>
              <a:rPr lang="en-US" dirty="0" smtClean="0"/>
              <a:t> </a:t>
            </a:r>
            <a:r>
              <a:rPr lang="en-US" dirty="0" err="1" smtClean="0"/>
              <a:t>zoeken</a:t>
            </a:r>
            <a:r>
              <a:rPr lang="en-US" dirty="0" smtClean="0"/>
              <a:t>’ is </a:t>
            </a:r>
            <a:r>
              <a:rPr lang="en-US" dirty="0" err="1" smtClean="0"/>
              <a:t>vergelijkbaar</a:t>
            </a:r>
            <a:r>
              <a:rPr lang="en-US" dirty="0" smtClean="0"/>
              <a:t> met </a:t>
            </a:r>
            <a:r>
              <a:rPr lang="en-US" dirty="0" err="1" smtClean="0"/>
              <a:t>toegang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 tot de </a:t>
            </a:r>
            <a:r>
              <a:rPr lang="en-US" dirty="0" err="1" smtClean="0"/>
              <a:t>ideën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smtClean="0"/>
              <a:t>‘The right to read is the right to mine’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de IE </a:t>
            </a:r>
            <a:r>
              <a:rPr lang="en-US" dirty="0" err="1" smtClean="0"/>
              <a:t>implicaties</a:t>
            </a:r>
            <a:r>
              <a:rPr lang="en-US" dirty="0" smtClean="0"/>
              <a:t> van TDM?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FBE45-E286-4AEE-9EA1-1A976595E713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F061F-5A3A-42DE-90A3-AF51E8D6A14D}" type="slidenum">
              <a:rPr lang="en-GB" noProof="0" smtClean="0"/>
              <a:pPr>
                <a:defRPr/>
              </a:pPr>
              <a:t>5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13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514600"/>
            <a:ext cx="7391400" cy="3290664"/>
          </a:xfrm>
        </p:spPr>
        <p:txBody>
          <a:bodyPr/>
          <a:lstStyle/>
          <a:p>
            <a:pPr marL="342900" lvl="1">
              <a:lnSpc>
                <a:spcPct val="100000"/>
              </a:lnSpc>
              <a:spcBef>
                <a:spcPct val="20000"/>
              </a:spcBef>
              <a:buFont typeface="Wingdings 2" pitchFamily="18" charset="2"/>
              <a:buChar char="¢"/>
            </a:pPr>
            <a:r>
              <a:rPr lang="en-US" dirty="0" err="1" smtClean="0"/>
              <a:t>Databankenrecht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err="1" smtClean="0"/>
              <a:t>Innoweb</a:t>
            </a:r>
            <a:r>
              <a:rPr lang="en-US" dirty="0"/>
              <a:t>/Wegener </a:t>
            </a:r>
            <a:r>
              <a:rPr lang="en-US" dirty="0" smtClean="0"/>
              <a:t>(</a:t>
            </a:r>
            <a:r>
              <a:rPr lang="en-US" dirty="0" err="1" smtClean="0"/>
              <a:t>HvJEU</a:t>
            </a:r>
            <a:r>
              <a:rPr lang="en-US" dirty="0" smtClean="0"/>
              <a:t> 2013): </a:t>
            </a:r>
            <a:r>
              <a:rPr lang="en-US" dirty="0" err="1" smtClean="0"/>
              <a:t>bij</a:t>
            </a:r>
            <a:r>
              <a:rPr lang="en-US" dirty="0" smtClean="0"/>
              <a:t> dedicated </a:t>
            </a:r>
            <a:r>
              <a:rPr lang="en-US" dirty="0" err="1"/>
              <a:t>metazoekmachine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sprake</a:t>
            </a:r>
            <a:r>
              <a:rPr lang="en-US" dirty="0" smtClean="0"/>
              <a:t> </a:t>
            </a:r>
            <a:r>
              <a:rPr lang="en-US" dirty="0"/>
              <a:t>van </a:t>
            </a:r>
            <a:r>
              <a:rPr lang="en-US" dirty="0" err="1"/>
              <a:t>hergebruik</a:t>
            </a:r>
            <a:r>
              <a:rPr lang="en-US" dirty="0"/>
              <a:t> van het </a:t>
            </a:r>
            <a:r>
              <a:rPr lang="en-US" dirty="0" err="1"/>
              <a:t>geheel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substantieel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de </a:t>
            </a:r>
            <a:r>
              <a:rPr lang="en-US" dirty="0" err="1"/>
              <a:t>inhoud</a:t>
            </a:r>
            <a:endParaRPr lang="en-US" dirty="0"/>
          </a:p>
          <a:p>
            <a:pPr lvl="1"/>
            <a:r>
              <a:rPr lang="en-US" dirty="0" err="1" smtClean="0"/>
              <a:t>Directmedia</a:t>
            </a:r>
            <a:r>
              <a:rPr lang="en-US" dirty="0" smtClean="0"/>
              <a:t> (</a:t>
            </a:r>
            <a:r>
              <a:rPr lang="en-US" dirty="0" err="1" smtClean="0"/>
              <a:t>HvJEU</a:t>
            </a:r>
            <a:r>
              <a:rPr lang="en-US" dirty="0" smtClean="0"/>
              <a:t> 2008)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IE </a:t>
            </a:r>
            <a:r>
              <a:rPr lang="en-US" dirty="0" err="1"/>
              <a:t>implicaties</a:t>
            </a:r>
            <a:r>
              <a:rPr lang="en-US" dirty="0"/>
              <a:t> van TDM?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FBE45-E286-4AEE-9EA1-1A976595E713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F061F-5A3A-42DE-90A3-AF51E8D6A14D}" type="slidenum">
              <a:rPr lang="en-GB" noProof="0" smtClean="0"/>
              <a:pPr>
                <a:defRPr/>
              </a:pPr>
              <a:t>6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2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tijdelijke</a:t>
            </a:r>
            <a:r>
              <a:rPr lang="en-US" dirty="0" smtClean="0"/>
              <a:t> </a:t>
            </a:r>
            <a:r>
              <a:rPr lang="en-US" dirty="0" err="1" smtClean="0"/>
              <a:t>reproductie</a:t>
            </a:r>
            <a:r>
              <a:rPr lang="en-US" dirty="0" smtClean="0"/>
              <a:t> (art. 13a AW)</a:t>
            </a:r>
          </a:p>
          <a:p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citaatrecht</a:t>
            </a:r>
            <a:r>
              <a:rPr lang="en-US" dirty="0" smtClean="0"/>
              <a:t> (art. 15a Aw)</a:t>
            </a:r>
          </a:p>
          <a:p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privé</a:t>
            </a:r>
            <a:r>
              <a:rPr lang="en-US" dirty="0" smtClean="0"/>
              <a:t> </a:t>
            </a:r>
            <a:r>
              <a:rPr lang="en-US" dirty="0" err="1" smtClean="0"/>
              <a:t>kopie</a:t>
            </a:r>
            <a:r>
              <a:rPr lang="en-US" dirty="0" smtClean="0"/>
              <a:t> (art. 16b/16c Aw)</a:t>
            </a:r>
          </a:p>
          <a:p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gebruik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onderwijsdoeleinde</a:t>
            </a:r>
            <a:r>
              <a:rPr lang="en-US" dirty="0" smtClean="0"/>
              <a:t> (art. 16 Aw)</a:t>
            </a:r>
          </a:p>
          <a:p>
            <a:r>
              <a:rPr lang="en-US" dirty="0" smtClean="0"/>
              <a:t>Aw </a:t>
            </a:r>
            <a:r>
              <a:rPr lang="en-US" dirty="0" err="1" smtClean="0"/>
              <a:t>bevat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onderzoeksexceptie</a:t>
            </a:r>
            <a:r>
              <a:rPr lang="en-US" dirty="0" smtClean="0"/>
              <a:t>!!</a:t>
            </a:r>
          </a:p>
          <a:p>
            <a:endParaRPr lang="en-US" dirty="0" smtClean="0"/>
          </a:p>
          <a:p>
            <a:r>
              <a:rPr lang="en-US" dirty="0" err="1" smtClean="0"/>
              <a:t>Opvragen</a:t>
            </a:r>
            <a:r>
              <a:rPr lang="en-US" dirty="0" smtClean="0"/>
              <a:t> van </a:t>
            </a:r>
            <a:r>
              <a:rPr lang="en-US" dirty="0" err="1" smtClean="0"/>
              <a:t>inhoud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wetenschappelijk</a:t>
            </a:r>
            <a:r>
              <a:rPr lang="en-US" dirty="0" smtClean="0"/>
              <a:t> </a:t>
            </a:r>
            <a:r>
              <a:rPr lang="en-US" dirty="0" err="1" smtClean="0"/>
              <a:t>onderzoek</a:t>
            </a:r>
            <a:r>
              <a:rPr lang="en-US" dirty="0" smtClean="0"/>
              <a:t> (art. 5b </a:t>
            </a:r>
            <a:r>
              <a:rPr lang="en-US" dirty="0" err="1" smtClean="0"/>
              <a:t>Dbw</a:t>
            </a:r>
            <a:r>
              <a:rPr lang="en-US" dirty="0" smtClean="0"/>
              <a:t>) – maar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hergebruiken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Toepassing</a:t>
            </a:r>
            <a:r>
              <a:rPr lang="en-US" dirty="0" smtClean="0"/>
              <a:t> van </a:t>
            </a:r>
            <a:r>
              <a:rPr lang="en-US" dirty="0" err="1" smtClean="0"/>
              <a:t>beperkingen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FBE45-E286-4AEE-9EA1-1A976595E713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F061F-5A3A-42DE-90A3-AF51E8D6A14D}" type="slidenum">
              <a:rPr lang="en-GB" noProof="0" smtClean="0"/>
              <a:pPr>
                <a:defRPr/>
              </a:pPr>
              <a:t>7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8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l="-16990" r="-16990"/>
          <a:stretch>
            <a:fillRect/>
          </a:stretch>
        </p:blipFill>
        <p:spPr>
          <a:xfrm>
            <a:off x="685800" y="1988840"/>
            <a:ext cx="7391400" cy="432048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TDM in de </a:t>
            </a:r>
            <a:r>
              <a:rPr lang="en-US" dirty="0" err="1" smtClean="0"/>
              <a:t>praktijk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FBE45-E286-4AEE-9EA1-1A976595E713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F061F-5A3A-42DE-90A3-AF51E8D6A14D}" type="slidenum">
              <a:rPr lang="en-GB" noProof="0" smtClean="0"/>
              <a:pPr>
                <a:defRPr/>
              </a:pPr>
              <a:t>8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24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l="-17815" r="-17815"/>
          <a:stretch>
            <a:fillRect/>
          </a:stretch>
        </p:blipFill>
        <p:spPr>
          <a:xfrm>
            <a:off x="323528" y="1268760"/>
            <a:ext cx="7753672" cy="459864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FBE45-E286-4AEE-9EA1-1A976595E713}" type="datetime4">
              <a:rPr lang="en-GB" noProof="0" smtClean="0"/>
              <a:t>24 February 2015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Institute for Information Law - IViR</a:t>
            </a:r>
            <a:endParaRPr lang="en-GB" noProof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F061F-5A3A-42DE-90A3-AF51E8D6A14D}" type="slidenum">
              <a:rPr lang="en-GB" noProof="0" smtClean="0"/>
              <a:pPr>
                <a:defRPr/>
              </a:pPr>
              <a:t>9</a:t>
            </a:fld>
            <a:endParaRPr lang="en-GB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752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2427</TotalTime>
  <Words>417</Words>
  <Application>Microsoft Office PowerPoint</Application>
  <PresentationFormat>Diavoorstelling (4:3)</PresentationFormat>
  <Paragraphs>70</Paragraphs>
  <Slides>10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Standaardontwerp</vt:lpstr>
      <vt:lpstr>Text and data mining – Meer ruimte in het bestaande systeem?</vt:lpstr>
      <vt:lpstr>Inhoud</vt:lpstr>
      <vt:lpstr>Wat is TDM?</vt:lpstr>
      <vt:lpstr>Waarom TDM?</vt:lpstr>
      <vt:lpstr>Wat zijn de IE implicaties van TDM?</vt:lpstr>
      <vt:lpstr>Wat zijn de IE implicaties van TDM?</vt:lpstr>
      <vt:lpstr>Toepassing van beperkingen?</vt:lpstr>
      <vt:lpstr>TDM in de praktijk?</vt:lpstr>
      <vt:lpstr>PowerPoint-presentatie</vt:lpstr>
      <vt:lpstr>Ruimte voor een TDM beperking?</vt:lpstr>
    </vt:vector>
  </TitlesOfParts>
  <Company>moi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me</dc:creator>
  <cp:lastModifiedBy>Jasmin van Eenenaam</cp:lastModifiedBy>
  <cp:revision>210</cp:revision>
  <cp:lastPrinted>2012-01-27T14:42:26Z</cp:lastPrinted>
  <dcterms:created xsi:type="dcterms:W3CDTF">2007-08-09T18:52:28Z</dcterms:created>
  <dcterms:modified xsi:type="dcterms:W3CDTF">2015-02-24T13:12:30Z</dcterms:modified>
</cp:coreProperties>
</file>